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6" r:id="rId1"/>
  </p:sldMasterIdLst>
  <p:notesMasterIdLst>
    <p:notesMasterId r:id="rId60"/>
  </p:notesMasterIdLst>
  <p:sldIdLst>
    <p:sldId id="256" r:id="rId2"/>
    <p:sldId id="257" r:id="rId3"/>
    <p:sldId id="258" r:id="rId4"/>
    <p:sldId id="294" r:id="rId5"/>
    <p:sldId id="303" r:id="rId6"/>
    <p:sldId id="295" r:id="rId7"/>
    <p:sldId id="304" r:id="rId8"/>
    <p:sldId id="305" r:id="rId9"/>
    <p:sldId id="309" r:id="rId10"/>
    <p:sldId id="311" r:id="rId11"/>
    <p:sldId id="310" r:id="rId12"/>
    <p:sldId id="312" r:id="rId13"/>
    <p:sldId id="300" r:id="rId14"/>
    <p:sldId id="301" r:id="rId15"/>
    <p:sldId id="296" r:id="rId16"/>
    <p:sldId id="297" r:id="rId17"/>
    <p:sldId id="274" r:id="rId18"/>
    <p:sldId id="275" r:id="rId19"/>
    <p:sldId id="259" r:id="rId20"/>
    <p:sldId id="260" r:id="rId21"/>
    <p:sldId id="261" r:id="rId22"/>
    <p:sldId id="262" r:id="rId23"/>
    <p:sldId id="263" r:id="rId24"/>
    <p:sldId id="264" r:id="rId25"/>
    <p:sldId id="308" r:id="rId26"/>
    <p:sldId id="316" r:id="rId27"/>
    <p:sldId id="322" r:id="rId28"/>
    <p:sldId id="323" r:id="rId29"/>
    <p:sldId id="324" r:id="rId30"/>
    <p:sldId id="272" r:id="rId31"/>
    <p:sldId id="314" r:id="rId32"/>
    <p:sldId id="273" r:id="rId33"/>
    <p:sldId id="315" r:id="rId34"/>
    <p:sldId id="313" r:id="rId35"/>
    <p:sldId id="292" r:id="rId36"/>
    <p:sldId id="293" r:id="rId37"/>
    <p:sldId id="265" r:id="rId38"/>
    <p:sldId id="266" r:id="rId39"/>
    <p:sldId id="267" r:id="rId40"/>
    <p:sldId id="268" r:id="rId41"/>
    <p:sldId id="269" r:id="rId42"/>
    <p:sldId id="270" r:id="rId43"/>
    <p:sldId id="271" r:id="rId44"/>
    <p:sldId id="276" r:id="rId45"/>
    <p:sldId id="277" r:id="rId46"/>
    <p:sldId id="278" r:id="rId47"/>
    <p:sldId id="279" r:id="rId48"/>
    <p:sldId id="280" r:id="rId49"/>
    <p:sldId id="281" r:id="rId50"/>
    <p:sldId id="287" r:id="rId51"/>
    <p:sldId id="282" r:id="rId52"/>
    <p:sldId id="284" r:id="rId53"/>
    <p:sldId id="285" r:id="rId54"/>
    <p:sldId id="288" r:id="rId55"/>
    <p:sldId id="286" r:id="rId56"/>
    <p:sldId id="289" r:id="rId57"/>
    <p:sldId id="290" r:id="rId58"/>
    <p:sldId id="291"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87437" autoAdjust="0"/>
  </p:normalViewPr>
  <p:slideViewPr>
    <p:cSldViewPr>
      <p:cViewPr varScale="1">
        <p:scale>
          <a:sx n="79" d="100"/>
          <a:sy n="79" d="100"/>
        </p:scale>
        <p:origin x="-171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D852B7-E8AD-40E9-898F-37E6A51A07D2}" type="datetimeFigureOut">
              <a:rPr lang="en-US" smtClean="0"/>
              <a:pPr/>
              <a:t>9/20/2021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C1D636-53A5-4001-AFD3-214E701F384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C1D636-53A5-4001-AFD3-214E701F3847}"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C1D636-53A5-4001-AFD3-214E701F3847}" type="slidenum">
              <a:rPr lang="en-US" smtClean="0"/>
              <a:pPr/>
              <a:t>37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9F7BE08B-26B4-4A40-AECE-ECBE02882A86}" type="datetime1">
              <a:rPr lang="en-US" smtClean="0"/>
              <a:pPr/>
              <a:t>9/20/2021</a:t>
            </a:fld>
            <a:endParaRPr lang="en-US"/>
          </a:p>
        </p:txBody>
      </p:sp>
      <p:sp>
        <p:nvSpPr>
          <p:cNvPr id="20" name="Footer Placeholder 19"/>
          <p:cNvSpPr>
            <a:spLocks noGrp="1"/>
          </p:cNvSpPr>
          <p:nvPr>
            <p:ph type="ftr" sz="quarter" idx="11"/>
          </p:nvPr>
        </p:nvSpPr>
        <p:spPr/>
        <p:txBody>
          <a:bodyPr/>
          <a:lstStyle>
            <a:extLst/>
          </a:lstStyle>
          <a:p>
            <a:r>
              <a:rPr lang="en-US" smtClean="0"/>
              <a:t>Dr.K.Vaideki, PSG CT</a:t>
            </a:r>
            <a:endParaRPr lang="en-US"/>
          </a:p>
        </p:txBody>
      </p:sp>
      <p:sp>
        <p:nvSpPr>
          <p:cNvPr id="10" name="Slide Number Placeholder 9"/>
          <p:cNvSpPr>
            <a:spLocks noGrp="1"/>
          </p:cNvSpPr>
          <p:nvPr>
            <p:ph type="sldNum" sz="quarter" idx="12"/>
          </p:nvPr>
        </p:nvSpPr>
        <p:spPr/>
        <p:txBody>
          <a:bodyPr/>
          <a:lstStyle>
            <a:extLst/>
          </a:lstStyle>
          <a:p>
            <a:fld id="{8DE7CC2D-5300-474D-B669-C904B951916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8FE484A-8550-4937-A853-243D4FCC95FF}" type="datetime1">
              <a:rPr lang="en-US" smtClean="0"/>
              <a:pPr/>
              <a:t>9/20/2021</a:t>
            </a:fld>
            <a:endParaRPr lang="en-US"/>
          </a:p>
        </p:txBody>
      </p:sp>
      <p:sp>
        <p:nvSpPr>
          <p:cNvPr id="5" name="Footer Placeholder 4"/>
          <p:cNvSpPr>
            <a:spLocks noGrp="1"/>
          </p:cNvSpPr>
          <p:nvPr>
            <p:ph type="ftr" sz="quarter" idx="11"/>
          </p:nvPr>
        </p:nvSpPr>
        <p:spPr/>
        <p:txBody>
          <a:bodyPr/>
          <a:lstStyle>
            <a:extLst/>
          </a:lstStyle>
          <a:p>
            <a:r>
              <a:rPr lang="en-US" smtClean="0"/>
              <a:t>Dr.K.Vaideki, PSG CT</a:t>
            </a:r>
            <a:endParaRPr lang="en-US"/>
          </a:p>
        </p:txBody>
      </p:sp>
      <p:sp>
        <p:nvSpPr>
          <p:cNvPr id="6" name="Slide Number Placeholder 5"/>
          <p:cNvSpPr>
            <a:spLocks noGrp="1"/>
          </p:cNvSpPr>
          <p:nvPr>
            <p:ph type="sldNum" sz="quarter" idx="12"/>
          </p:nvPr>
        </p:nvSpPr>
        <p:spPr/>
        <p:txBody>
          <a:bodyPr/>
          <a:lstStyle>
            <a:extLst/>
          </a:lstStyle>
          <a:p>
            <a:fld id="{8DE7CC2D-5300-474D-B669-C904B951916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AA8449C-6356-4A40-B1BF-EAE9DD9551B9}" type="datetime1">
              <a:rPr lang="en-US" smtClean="0"/>
              <a:pPr/>
              <a:t>9/20/2021</a:t>
            </a:fld>
            <a:endParaRPr lang="en-US"/>
          </a:p>
        </p:txBody>
      </p:sp>
      <p:sp>
        <p:nvSpPr>
          <p:cNvPr id="5" name="Footer Placeholder 4"/>
          <p:cNvSpPr>
            <a:spLocks noGrp="1"/>
          </p:cNvSpPr>
          <p:nvPr>
            <p:ph type="ftr" sz="quarter" idx="11"/>
          </p:nvPr>
        </p:nvSpPr>
        <p:spPr/>
        <p:txBody>
          <a:bodyPr/>
          <a:lstStyle>
            <a:extLst/>
          </a:lstStyle>
          <a:p>
            <a:r>
              <a:rPr lang="en-US" smtClean="0"/>
              <a:t>Dr.K.Vaideki, PSG CT</a:t>
            </a:r>
            <a:endParaRPr lang="en-US"/>
          </a:p>
        </p:txBody>
      </p:sp>
      <p:sp>
        <p:nvSpPr>
          <p:cNvPr id="6" name="Slide Number Placeholder 5"/>
          <p:cNvSpPr>
            <a:spLocks noGrp="1"/>
          </p:cNvSpPr>
          <p:nvPr>
            <p:ph type="sldNum" sz="quarter" idx="12"/>
          </p:nvPr>
        </p:nvSpPr>
        <p:spPr/>
        <p:txBody>
          <a:bodyPr/>
          <a:lstStyle>
            <a:extLst/>
          </a:lstStyle>
          <a:p>
            <a:fld id="{8DE7CC2D-5300-474D-B669-C904B951916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3BA1522-E64C-41B9-9FF4-A30C726DE123}" type="datetime1">
              <a:rPr lang="en-US" smtClean="0"/>
              <a:pPr/>
              <a:t>9/20/2021</a:t>
            </a:fld>
            <a:endParaRPr lang="en-US"/>
          </a:p>
        </p:txBody>
      </p:sp>
      <p:sp>
        <p:nvSpPr>
          <p:cNvPr id="5" name="Footer Placeholder 4"/>
          <p:cNvSpPr>
            <a:spLocks noGrp="1"/>
          </p:cNvSpPr>
          <p:nvPr>
            <p:ph type="ftr" sz="quarter" idx="11"/>
          </p:nvPr>
        </p:nvSpPr>
        <p:spPr/>
        <p:txBody>
          <a:bodyPr/>
          <a:lstStyle>
            <a:extLst/>
          </a:lstStyle>
          <a:p>
            <a:r>
              <a:rPr lang="en-US" smtClean="0"/>
              <a:t>Dr.K.Vaideki, PSG CT</a:t>
            </a:r>
            <a:endParaRPr lang="en-US"/>
          </a:p>
        </p:txBody>
      </p:sp>
      <p:sp>
        <p:nvSpPr>
          <p:cNvPr id="6" name="Slide Number Placeholder 5"/>
          <p:cNvSpPr>
            <a:spLocks noGrp="1"/>
          </p:cNvSpPr>
          <p:nvPr>
            <p:ph type="sldNum" sz="quarter" idx="12"/>
          </p:nvPr>
        </p:nvSpPr>
        <p:spPr/>
        <p:txBody>
          <a:bodyPr/>
          <a:lstStyle>
            <a:extLst/>
          </a:lstStyle>
          <a:p>
            <a:fld id="{8DE7CC2D-5300-474D-B669-C904B951916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2C41723B-E903-4184-8CA1-88E89205029D}" type="datetime1">
              <a:rPr lang="en-US" smtClean="0"/>
              <a:pPr/>
              <a:t>9/20/2021</a:t>
            </a:fld>
            <a:endParaRPr lang="en-US"/>
          </a:p>
        </p:txBody>
      </p:sp>
      <p:sp>
        <p:nvSpPr>
          <p:cNvPr id="5" name="Footer Placeholder 4"/>
          <p:cNvSpPr>
            <a:spLocks noGrp="1"/>
          </p:cNvSpPr>
          <p:nvPr>
            <p:ph type="ftr" sz="quarter" idx="11"/>
          </p:nvPr>
        </p:nvSpPr>
        <p:spPr/>
        <p:txBody>
          <a:bodyPr/>
          <a:lstStyle>
            <a:extLst/>
          </a:lstStyle>
          <a:p>
            <a:r>
              <a:rPr lang="en-US" smtClean="0"/>
              <a:t>Dr.K.Vaideki, PSG CT</a:t>
            </a:r>
            <a:endParaRPr lang="en-US"/>
          </a:p>
        </p:txBody>
      </p:sp>
      <p:sp>
        <p:nvSpPr>
          <p:cNvPr id="6" name="Slide Number Placeholder 5"/>
          <p:cNvSpPr>
            <a:spLocks noGrp="1"/>
          </p:cNvSpPr>
          <p:nvPr>
            <p:ph type="sldNum" sz="quarter" idx="12"/>
          </p:nvPr>
        </p:nvSpPr>
        <p:spPr/>
        <p:txBody>
          <a:bodyPr/>
          <a:lstStyle>
            <a:extLst/>
          </a:lstStyle>
          <a:p>
            <a:fld id="{8DE7CC2D-5300-474D-B669-C904B951916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B9792B4-D7F0-4CCD-9F13-43E854E0046B}" type="datetime1">
              <a:rPr lang="en-US" smtClean="0"/>
              <a:pPr/>
              <a:t>9/20/2021</a:t>
            </a:fld>
            <a:endParaRPr lang="en-US"/>
          </a:p>
        </p:txBody>
      </p:sp>
      <p:sp>
        <p:nvSpPr>
          <p:cNvPr id="6" name="Footer Placeholder 5"/>
          <p:cNvSpPr>
            <a:spLocks noGrp="1"/>
          </p:cNvSpPr>
          <p:nvPr>
            <p:ph type="ftr" sz="quarter" idx="11"/>
          </p:nvPr>
        </p:nvSpPr>
        <p:spPr/>
        <p:txBody>
          <a:bodyPr/>
          <a:lstStyle>
            <a:extLst/>
          </a:lstStyle>
          <a:p>
            <a:r>
              <a:rPr lang="en-US" smtClean="0"/>
              <a:t>Dr.K.Vaideki, PSG CT</a:t>
            </a:r>
            <a:endParaRPr lang="en-US"/>
          </a:p>
        </p:txBody>
      </p:sp>
      <p:sp>
        <p:nvSpPr>
          <p:cNvPr id="7" name="Slide Number Placeholder 6"/>
          <p:cNvSpPr>
            <a:spLocks noGrp="1"/>
          </p:cNvSpPr>
          <p:nvPr>
            <p:ph type="sldNum" sz="quarter" idx="12"/>
          </p:nvPr>
        </p:nvSpPr>
        <p:spPr/>
        <p:txBody>
          <a:bodyPr/>
          <a:lstStyle>
            <a:extLst/>
          </a:lstStyle>
          <a:p>
            <a:fld id="{8DE7CC2D-5300-474D-B669-C904B951916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A013ED05-0C6F-4F26-8AF2-E7E030676297}" type="datetime1">
              <a:rPr lang="en-US" smtClean="0"/>
              <a:pPr/>
              <a:t>9/20/2021</a:t>
            </a:fld>
            <a:endParaRPr lang="en-US"/>
          </a:p>
        </p:txBody>
      </p:sp>
      <p:sp>
        <p:nvSpPr>
          <p:cNvPr id="8" name="Footer Placeholder 7"/>
          <p:cNvSpPr>
            <a:spLocks noGrp="1"/>
          </p:cNvSpPr>
          <p:nvPr>
            <p:ph type="ftr" sz="quarter" idx="11"/>
          </p:nvPr>
        </p:nvSpPr>
        <p:spPr/>
        <p:txBody>
          <a:bodyPr/>
          <a:lstStyle>
            <a:extLst/>
          </a:lstStyle>
          <a:p>
            <a:r>
              <a:rPr lang="en-US" smtClean="0"/>
              <a:t>Dr.K.Vaideki, PSG CT</a:t>
            </a:r>
            <a:endParaRPr lang="en-US"/>
          </a:p>
        </p:txBody>
      </p:sp>
      <p:sp>
        <p:nvSpPr>
          <p:cNvPr id="9" name="Slide Number Placeholder 8"/>
          <p:cNvSpPr>
            <a:spLocks noGrp="1"/>
          </p:cNvSpPr>
          <p:nvPr>
            <p:ph type="sldNum" sz="quarter" idx="12"/>
          </p:nvPr>
        </p:nvSpPr>
        <p:spPr/>
        <p:txBody>
          <a:bodyPr/>
          <a:lstStyle>
            <a:extLst/>
          </a:lstStyle>
          <a:p>
            <a:fld id="{8DE7CC2D-5300-474D-B669-C904B951916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25BBCA0-BEC0-4A7F-A5E5-0D1AB606243C}" type="datetime1">
              <a:rPr lang="en-US" smtClean="0"/>
              <a:pPr/>
              <a:t>9/20/2021</a:t>
            </a:fld>
            <a:endParaRPr lang="en-US"/>
          </a:p>
        </p:txBody>
      </p:sp>
      <p:sp>
        <p:nvSpPr>
          <p:cNvPr id="4" name="Footer Placeholder 3"/>
          <p:cNvSpPr>
            <a:spLocks noGrp="1"/>
          </p:cNvSpPr>
          <p:nvPr>
            <p:ph type="ftr" sz="quarter" idx="11"/>
          </p:nvPr>
        </p:nvSpPr>
        <p:spPr/>
        <p:txBody>
          <a:bodyPr/>
          <a:lstStyle>
            <a:extLst/>
          </a:lstStyle>
          <a:p>
            <a:r>
              <a:rPr lang="en-US" smtClean="0"/>
              <a:t>Dr.K.Vaideki, PSG CT</a:t>
            </a:r>
            <a:endParaRPr lang="en-US"/>
          </a:p>
        </p:txBody>
      </p:sp>
      <p:sp>
        <p:nvSpPr>
          <p:cNvPr id="5" name="Slide Number Placeholder 4"/>
          <p:cNvSpPr>
            <a:spLocks noGrp="1"/>
          </p:cNvSpPr>
          <p:nvPr>
            <p:ph type="sldNum" sz="quarter" idx="12"/>
          </p:nvPr>
        </p:nvSpPr>
        <p:spPr/>
        <p:txBody>
          <a:bodyPr/>
          <a:lstStyle>
            <a:extLst/>
          </a:lstStyle>
          <a:p>
            <a:fld id="{8DE7CC2D-5300-474D-B669-C904B951916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92A7986-EA6A-434C-81D0-579CE7BA400B}" type="datetime1">
              <a:rPr lang="en-US" smtClean="0"/>
              <a:pPr/>
              <a:t>9/20/2021</a:t>
            </a:fld>
            <a:endParaRPr lang="en-US"/>
          </a:p>
        </p:txBody>
      </p:sp>
      <p:sp>
        <p:nvSpPr>
          <p:cNvPr id="3" name="Footer Placeholder 2"/>
          <p:cNvSpPr>
            <a:spLocks noGrp="1"/>
          </p:cNvSpPr>
          <p:nvPr>
            <p:ph type="ftr" sz="quarter" idx="11"/>
          </p:nvPr>
        </p:nvSpPr>
        <p:spPr/>
        <p:txBody>
          <a:bodyPr/>
          <a:lstStyle>
            <a:extLst/>
          </a:lstStyle>
          <a:p>
            <a:r>
              <a:rPr lang="en-US" smtClean="0"/>
              <a:t>Dr.K.Vaideki, PSG CT</a:t>
            </a:r>
            <a:endParaRPr lang="en-US"/>
          </a:p>
        </p:txBody>
      </p:sp>
      <p:sp>
        <p:nvSpPr>
          <p:cNvPr id="4" name="Slide Number Placeholder 3"/>
          <p:cNvSpPr>
            <a:spLocks noGrp="1"/>
          </p:cNvSpPr>
          <p:nvPr>
            <p:ph type="sldNum" sz="quarter" idx="12"/>
          </p:nvPr>
        </p:nvSpPr>
        <p:spPr/>
        <p:txBody>
          <a:bodyPr/>
          <a:lstStyle>
            <a:extLst/>
          </a:lstStyle>
          <a:p>
            <a:fld id="{8DE7CC2D-5300-474D-B669-C904B951916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3B851D2-8481-42B4-8E34-E4ECDEB448ED}" type="datetime1">
              <a:rPr lang="en-US" smtClean="0"/>
              <a:pPr/>
              <a:t>9/20/2021</a:t>
            </a:fld>
            <a:endParaRPr lang="en-US"/>
          </a:p>
        </p:txBody>
      </p:sp>
      <p:sp>
        <p:nvSpPr>
          <p:cNvPr id="6" name="Footer Placeholder 5"/>
          <p:cNvSpPr>
            <a:spLocks noGrp="1"/>
          </p:cNvSpPr>
          <p:nvPr>
            <p:ph type="ftr" sz="quarter" idx="11"/>
          </p:nvPr>
        </p:nvSpPr>
        <p:spPr/>
        <p:txBody>
          <a:bodyPr/>
          <a:lstStyle>
            <a:extLst/>
          </a:lstStyle>
          <a:p>
            <a:r>
              <a:rPr lang="en-US" smtClean="0"/>
              <a:t>Dr.K.Vaideki, PSG CT</a:t>
            </a:r>
            <a:endParaRPr lang="en-US"/>
          </a:p>
        </p:txBody>
      </p:sp>
      <p:sp>
        <p:nvSpPr>
          <p:cNvPr id="7" name="Slide Number Placeholder 6"/>
          <p:cNvSpPr>
            <a:spLocks noGrp="1"/>
          </p:cNvSpPr>
          <p:nvPr>
            <p:ph type="sldNum" sz="quarter" idx="12"/>
          </p:nvPr>
        </p:nvSpPr>
        <p:spPr/>
        <p:txBody>
          <a:bodyPr/>
          <a:lstStyle>
            <a:extLst/>
          </a:lstStyle>
          <a:p>
            <a:fld id="{8DE7CC2D-5300-474D-B669-C904B951916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88F53318-11CA-497D-9914-A53A8EF36F85}" type="datetime1">
              <a:rPr lang="en-US" smtClean="0"/>
              <a:pPr/>
              <a:t>9/20/2021</a:t>
            </a:fld>
            <a:endParaRPr lang="en-US"/>
          </a:p>
        </p:txBody>
      </p:sp>
      <p:sp>
        <p:nvSpPr>
          <p:cNvPr id="6" name="Footer Placeholder 5"/>
          <p:cNvSpPr>
            <a:spLocks noGrp="1"/>
          </p:cNvSpPr>
          <p:nvPr>
            <p:ph type="ftr" sz="quarter" idx="11"/>
          </p:nvPr>
        </p:nvSpPr>
        <p:spPr/>
        <p:txBody>
          <a:bodyPr/>
          <a:lstStyle>
            <a:extLst/>
          </a:lstStyle>
          <a:p>
            <a:r>
              <a:rPr lang="en-US" smtClean="0"/>
              <a:t>Dr.K.Vaideki, PSG CT</a:t>
            </a:r>
            <a:endParaRPr lang="en-US"/>
          </a:p>
        </p:txBody>
      </p:sp>
      <p:sp>
        <p:nvSpPr>
          <p:cNvPr id="7" name="Slide Number Placeholder 6"/>
          <p:cNvSpPr>
            <a:spLocks noGrp="1"/>
          </p:cNvSpPr>
          <p:nvPr>
            <p:ph type="sldNum" sz="quarter" idx="12"/>
          </p:nvPr>
        </p:nvSpPr>
        <p:spPr/>
        <p:txBody>
          <a:bodyPr/>
          <a:lstStyle>
            <a:extLst/>
          </a:lstStyle>
          <a:p>
            <a:fld id="{8DE7CC2D-5300-474D-B669-C904B951916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8E16D80D-E825-49FE-B201-1482E8E05B26}" type="datetime1">
              <a:rPr lang="en-US" smtClean="0"/>
              <a:pPr/>
              <a:t>9/20/2021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US" smtClean="0"/>
              <a:t>Dr.K.Vaideki, PSG CT</a:t>
            </a:r>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8DE7CC2D-5300-474D-B669-C904B951916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8.bin"/></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Acronym"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en.wikipedia.org/wiki/Multilingualis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machinedesign.com/archive/article/21817072/the-third-derivative-of-position-is-jerk" TargetMode="External"/><Relationship Id="rId2" Type="http://schemas.openxmlformats.org/officeDocument/2006/relationships/hyperlink" Target="http://math.ucr.edu/home/baez/physics/General/jerk.html" TargetMode="External"/><Relationship Id="rId1" Type="http://schemas.openxmlformats.org/officeDocument/2006/relationships/slideLayout" Target="../slideLayouts/slideLayout2.xml"/><Relationship Id="rId5" Type="http://schemas.openxmlformats.org/officeDocument/2006/relationships/hyperlink" Target="https://www.khanacademy.org/science/physics/one-dimensional-motion/acceleration-tutorial/a/what-are-acceleration-vs-time-graphs" TargetMode="External"/><Relationship Id="rId4" Type="http://schemas.openxmlformats.org/officeDocument/2006/relationships/hyperlink" Target="https://www.researchgate.net/publication/264232855_Sensitivity_of_Tri-Axial_Accelerometers_within_Mobile_Consumer_Electronic_Devices_A_Pilot_Stud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hyperphysics.phy-astr.gsu.edu/hbase/acca.html" TargetMode="External"/><Relationship Id="rId7" Type="http://schemas.openxmlformats.org/officeDocument/2006/relationships/hyperlink" Target="http://hyperphysics.phy-astr.gsu.edu/hbase/integ.html" TargetMode="External"/><Relationship Id="rId2" Type="http://schemas.openxmlformats.org/officeDocument/2006/relationships/image" Target="../media/image28.gif"/><Relationship Id="rId1" Type="http://schemas.openxmlformats.org/officeDocument/2006/relationships/slideLayout" Target="../slideLayouts/slideLayout2.xml"/><Relationship Id="rId6" Type="http://schemas.openxmlformats.org/officeDocument/2006/relationships/hyperlink" Target="http://hyperphysics.phy-astr.gsu.edu/hbase/deriv.html" TargetMode="External"/><Relationship Id="rId5" Type="http://schemas.openxmlformats.org/officeDocument/2006/relationships/hyperlink" Target="http://hyperphysics.phy-astr.gsu.edu/hbase/vel2.html" TargetMode="External"/><Relationship Id="rId4" Type="http://schemas.openxmlformats.org/officeDocument/2006/relationships/hyperlink" Target="http://hyperphysics.phy-astr.gsu.edu/hbase/posit.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phys.libretexts.org/Bookshelves/Classical_Mechanics/Book:_Classical_Mechanics_(Tatum)/13:_Lagrangian_Mechanics/13.02:_Generalized_Coordinates_and_Generalized_Forc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hyperphysics.phy-astr.gsu.edu/hbase/mi.html" TargetMode="External"/><Relationship Id="rId2" Type="http://schemas.openxmlformats.org/officeDocument/2006/relationships/slideLayout" Target="../slideLayouts/slideLayout2.xml"/><Relationship Id="rId1" Type="http://schemas.openxmlformats.org/officeDocument/2006/relationships/vmlDrawing" Target="../drawings/vmlDrawing21.v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560" y="-489197"/>
            <a:ext cx="7406640" cy="1472184"/>
          </a:xfrm>
        </p:spPr>
        <p:txBody>
          <a:bodyPr>
            <a:normAutofit/>
          </a:bodyPr>
          <a:lstStyle/>
          <a:p>
            <a:pPr algn="ctr"/>
            <a:r>
              <a:rPr lang="en-GB" sz="3200" dirty="0" smtClean="0"/>
              <a:t>CHAPTER 1: MECHANICS </a:t>
            </a:r>
            <a:br>
              <a:rPr lang="en-GB" sz="3200" dirty="0" smtClean="0"/>
            </a:br>
            <a:r>
              <a:rPr lang="en-GB" sz="3200" dirty="0" smtClean="0"/>
              <a:t>Overview</a:t>
            </a:r>
            <a:endParaRPr lang="en-US" sz="3200" dirty="0"/>
          </a:p>
        </p:txBody>
      </p:sp>
      <p:sp>
        <p:nvSpPr>
          <p:cNvPr id="3" name="Subtitle 2"/>
          <p:cNvSpPr>
            <a:spLocks noGrp="1"/>
          </p:cNvSpPr>
          <p:nvPr>
            <p:ph type="subTitle" idx="1"/>
          </p:nvPr>
        </p:nvSpPr>
        <p:spPr>
          <a:xfrm>
            <a:off x="1357290" y="1071546"/>
            <a:ext cx="7406640" cy="5500726"/>
          </a:xfrm>
        </p:spPr>
        <p:txBody>
          <a:bodyPr>
            <a:normAutofit lnSpcReduction="10000"/>
          </a:bodyPr>
          <a:lstStyle/>
          <a:p>
            <a:pPr>
              <a:buFont typeface="Wingdings" pitchFamily="2" charset="2"/>
              <a:buChar char="v"/>
            </a:pPr>
            <a:r>
              <a:rPr lang="en-IN" dirty="0" smtClean="0"/>
              <a:t> Displacement and First, second and third order time-derivatives of displacement. </a:t>
            </a:r>
          </a:p>
          <a:p>
            <a:pPr>
              <a:buFont typeface="Wingdings" pitchFamily="2" charset="2"/>
              <a:buChar char="v"/>
            </a:pPr>
            <a:r>
              <a:rPr lang="en-IN" dirty="0" smtClean="0"/>
              <a:t> Concept of generalised coordinates. </a:t>
            </a:r>
          </a:p>
          <a:p>
            <a:pPr>
              <a:buFont typeface="Wingdings" pitchFamily="2" charset="2"/>
              <a:buChar char="v"/>
            </a:pPr>
            <a:r>
              <a:rPr lang="en-IN" dirty="0" smtClean="0"/>
              <a:t> Inertial mass, moment of inertia, force, torque.  </a:t>
            </a:r>
          </a:p>
          <a:p>
            <a:pPr>
              <a:buFont typeface="Wingdings" pitchFamily="2" charset="2"/>
              <a:buChar char="v"/>
            </a:pPr>
            <a:r>
              <a:rPr lang="en-IN" dirty="0" smtClean="0"/>
              <a:t>Equilibrium and principle of virtual work. </a:t>
            </a:r>
          </a:p>
          <a:p>
            <a:pPr>
              <a:buFont typeface="Wingdings" pitchFamily="2" charset="2"/>
              <a:buChar char="v"/>
            </a:pPr>
            <a:r>
              <a:rPr lang="en-IN" dirty="0" smtClean="0"/>
              <a:t>2D Motion in a gravitational field. </a:t>
            </a:r>
          </a:p>
          <a:p>
            <a:pPr>
              <a:buFont typeface="Wingdings" pitchFamily="2" charset="2"/>
              <a:buChar char="v"/>
            </a:pPr>
            <a:r>
              <a:rPr lang="en-IN" dirty="0" smtClean="0"/>
              <a:t>Conservative and non-conservative force-fields. </a:t>
            </a:r>
          </a:p>
          <a:p>
            <a:pPr>
              <a:buFont typeface="Wingdings" pitchFamily="2" charset="2"/>
              <a:buChar char="v"/>
            </a:pPr>
            <a:r>
              <a:rPr lang="en-IN" dirty="0" smtClean="0"/>
              <a:t>Conservation of momentum. </a:t>
            </a:r>
          </a:p>
          <a:p>
            <a:pPr>
              <a:buFont typeface="Wingdings" pitchFamily="2" charset="2"/>
              <a:buChar char="v"/>
            </a:pPr>
            <a:r>
              <a:rPr lang="en-IN" dirty="0" smtClean="0"/>
              <a:t>Elastic and inelastic collisions and Energy loss and deformation in inelastic collisions. </a:t>
            </a:r>
          </a:p>
          <a:p>
            <a:pPr>
              <a:buFont typeface="Wingdings" pitchFamily="2" charset="2"/>
              <a:buChar char="v"/>
            </a:pPr>
            <a:r>
              <a:rPr lang="en-IN" dirty="0" smtClean="0"/>
              <a:t>Energy absorbed in material fracture. </a:t>
            </a:r>
          </a:p>
          <a:p>
            <a:pPr>
              <a:buFont typeface="Wingdings" pitchFamily="2" charset="2"/>
              <a:buChar char="v"/>
            </a:pPr>
            <a:r>
              <a:rPr lang="en-IN" dirty="0" smtClean="0"/>
              <a:t>Applications to packaging, protection and inspection of equipment</a:t>
            </a:r>
            <a:endParaRPr lang="en-US" dirty="0"/>
          </a:p>
        </p:txBody>
      </p:sp>
      <p:sp>
        <p:nvSpPr>
          <p:cNvPr id="4" name="Footer Placeholder 3"/>
          <p:cNvSpPr>
            <a:spLocks noGrp="1"/>
          </p:cNvSpPr>
          <p:nvPr>
            <p:ph type="ftr" sz="quarter" idx="11"/>
          </p:nvPr>
        </p:nvSpPr>
        <p:spPr/>
        <p:txBody>
          <a:bodyPr/>
          <a:lstStyle/>
          <a:p>
            <a:r>
              <a:rPr lang="en-US" b="1" dirty="0" err="1" smtClean="0"/>
              <a:t>Dr.K.Vaideki</a:t>
            </a:r>
            <a:r>
              <a:rPr lang="en-US" b="1" dirty="0" smtClean="0"/>
              <a:t>, PSG CT</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grpSp>
        <p:nvGrpSpPr>
          <p:cNvPr id="2" name="Group 16"/>
          <p:cNvGrpSpPr/>
          <p:nvPr/>
        </p:nvGrpSpPr>
        <p:grpSpPr>
          <a:xfrm>
            <a:off x="214282" y="142852"/>
            <a:ext cx="8309005" cy="3970318"/>
            <a:chOff x="214282" y="142852"/>
            <a:chExt cx="8309005" cy="3970318"/>
          </a:xfrm>
        </p:grpSpPr>
        <p:grpSp>
          <p:nvGrpSpPr>
            <p:cNvPr id="3" name="Group 11"/>
            <p:cNvGrpSpPr/>
            <p:nvPr/>
          </p:nvGrpSpPr>
          <p:grpSpPr>
            <a:xfrm>
              <a:off x="214282" y="142852"/>
              <a:ext cx="4572000" cy="3970318"/>
              <a:chOff x="214282" y="142852"/>
              <a:chExt cx="4572000" cy="3970318"/>
            </a:xfrm>
          </p:grpSpPr>
          <p:sp>
            <p:nvSpPr>
              <p:cNvPr id="6" name="Rectangle 5"/>
              <p:cNvSpPr/>
              <p:nvPr/>
            </p:nvSpPr>
            <p:spPr>
              <a:xfrm>
                <a:off x="214282" y="142852"/>
                <a:ext cx="4572000" cy="3970318"/>
              </a:xfrm>
              <a:prstGeom prst="rect">
                <a:avLst/>
              </a:prstGeom>
            </p:spPr>
            <p:txBody>
              <a:bodyPr>
                <a:spAutoFit/>
              </a:bodyPr>
              <a:lstStyle/>
              <a:p>
                <a:r>
                  <a:rPr lang="en-GB" dirty="0" smtClean="0"/>
                  <a:t>Time (s)  Velocity (cm/s)</a:t>
                </a:r>
                <a:endParaRPr lang="en-US" dirty="0" smtClean="0"/>
              </a:p>
              <a:p>
                <a:r>
                  <a:rPr lang="en-US" dirty="0" smtClean="0"/>
                  <a:t>0	0</a:t>
                </a:r>
              </a:p>
              <a:p>
                <a:r>
                  <a:rPr lang="en-US" dirty="0" smtClean="0"/>
                  <a:t>1	0.5</a:t>
                </a:r>
              </a:p>
              <a:p>
                <a:r>
                  <a:rPr lang="en-US" dirty="0" smtClean="0"/>
                  <a:t>2	1</a:t>
                </a:r>
              </a:p>
              <a:p>
                <a:r>
                  <a:rPr lang="en-US" dirty="0" smtClean="0"/>
                  <a:t>3	1.5</a:t>
                </a:r>
              </a:p>
              <a:p>
                <a:r>
                  <a:rPr lang="en-US" dirty="0" smtClean="0"/>
                  <a:t>4	2</a:t>
                </a:r>
              </a:p>
              <a:p>
                <a:r>
                  <a:rPr lang="en-US" dirty="0" smtClean="0"/>
                  <a:t>5	2.5</a:t>
                </a:r>
              </a:p>
              <a:p>
                <a:r>
                  <a:rPr lang="en-US" dirty="0" smtClean="0"/>
                  <a:t>6	3</a:t>
                </a:r>
              </a:p>
              <a:p>
                <a:r>
                  <a:rPr lang="en-US" dirty="0" smtClean="0"/>
                  <a:t>7	-2.5</a:t>
                </a:r>
              </a:p>
              <a:p>
                <a:r>
                  <a:rPr lang="en-US" dirty="0" smtClean="0"/>
                  <a:t>8	-2</a:t>
                </a:r>
              </a:p>
              <a:p>
                <a:r>
                  <a:rPr lang="en-US" dirty="0" smtClean="0"/>
                  <a:t>9	-1.5</a:t>
                </a:r>
              </a:p>
              <a:p>
                <a:r>
                  <a:rPr lang="en-US" dirty="0" smtClean="0"/>
                  <a:t>10	-1</a:t>
                </a:r>
              </a:p>
              <a:p>
                <a:r>
                  <a:rPr lang="en-US" dirty="0" smtClean="0"/>
                  <a:t>11	-0.5</a:t>
                </a:r>
              </a:p>
              <a:p>
                <a:r>
                  <a:rPr lang="en-US" dirty="0" smtClean="0"/>
                  <a:t>12	-0</a:t>
                </a:r>
                <a:endParaRPr lang="en-US" dirty="0"/>
              </a:p>
            </p:txBody>
          </p:sp>
          <p:cxnSp>
            <p:nvCxnSpPr>
              <p:cNvPr id="9" name="Straight Arrow Connector 8"/>
              <p:cNvCxnSpPr/>
              <p:nvPr/>
            </p:nvCxnSpPr>
            <p:spPr>
              <a:xfrm>
                <a:off x="1928794" y="1857364"/>
                <a:ext cx="1928826"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27653" name="Object 5"/>
            <p:cNvGraphicFramePr>
              <a:graphicFrameLocks noChangeAspect="1"/>
            </p:cNvGraphicFramePr>
            <p:nvPr/>
          </p:nvGraphicFramePr>
          <p:xfrm>
            <a:off x="4500562" y="357166"/>
            <a:ext cx="4022725" cy="3108325"/>
          </p:xfrm>
          <a:graphic>
            <a:graphicData uri="http://schemas.openxmlformats.org/presentationml/2006/ole">
              <p:oleObj spid="_x0000_s45058" name="Graph" r:id="rId3" imgW="4023360" imgH="3108960" progId="Origin50.Graph">
                <p:embed/>
              </p:oleObj>
            </a:graphicData>
          </a:graphic>
        </p:graphicFrame>
      </p:grpSp>
      <p:grpSp>
        <p:nvGrpSpPr>
          <p:cNvPr id="5" name="Group 18"/>
          <p:cNvGrpSpPr/>
          <p:nvPr/>
        </p:nvGrpSpPr>
        <p:grpSpPr>
          <a:xfrm>
            <a:off x="1857356" y="3429000"/>
            <a:ext cx="6737369" cy="3429000"/>
            <a:chOff x="1857356" y="3429000"/>
            <a:chExt cx="6737369" cy="3429000"/>
          </a:xfrm>
        </p:grpSpPr>
        <p:grpSp>
          <p:nvGrpSpPr>
            <p:cNvPr id="7" name="Group 14"/>
            <p:cNvGrpSpPr/>
            <p:nvPr/>
          </p:nvGrpSpPr>
          <p:grpSpPr>
            <a:xfrm>
              <a:off x="1857356" y="3718679"/>
              <a:ext cx="4572000" cy="3139321"/>
              <a:chOff x="1857356" y="3718679"/>
              <a:chExt cx="4572000" cy="3139321"/>
            </a:xfrm>
          </p:grpSpPr>
          <p:sp>
            <p:nvSpPr>
              <p:cNvPr id="8" name="Rectangle 7"/>
              <p:cNvSpPr/>
              <p:nvPr/>
            </p:nvSpPr>
            <p:spPr>
              <a:xfrm>
                <a:off x="1857356" y="3718679"/>
                <a:ext cx="4572000" cy="3139321"/>
              </a:xfrm>
              <a:prstGeom prst="rect">
                <a:avLst/>
              </a:prstGeom>
            </p:spPr>
            <p:txBody>
              <a:bodyPr>
                <a:spAutoFit/>
              </a:bodyPr>
              <a:lstStyle/>
              <a:p>
                <a:r>
                  <a:rPr lang="en-GB" dirty="0" smtClean="0"/>
                  <a:t>Time(s)    Acceleration(cm/s</a:t>
                </a:r>
                <a:r>
                  <a:rPr lang="en-GB" baseline="30000" dirty="0" smtClean="0"/>
                  <a:t>2</a:t>
                </a:r>
                <a:r>
                  <a:rPr lang="en-GB" dirty="0" smtClean="0"/>
                  <a:t>)</a:t>
                </a:r>
                <a:endParaRPr lang="en-US" dirty="0" smtClean="0"/>
              </a:p>
              <a:p>
                <a:r>
                  <a:rPr lang="en-US" dirty="0" smtClean="0"/>
                  <a:t>2	0.5</a:t>
                </a:r>
              </a:p>
              <a:p>
                <a:r>
                  <a:rPr lang="en-US" dirty="0" smtClean="0"/>
                  <a:t>3	0.5</a:t>
                </a:r>
              </a:p>
              <a:p>
                <a:r>
                  <a:rPr lang="en-US" dirty="0" smtClean="0"/>
                  <a:t>4	0.5</a:t>
                </a:r>
              </a:p>
              <a:p>
                <a:r>
                  <a:rPr lang="en-US" dirty="0" smtClean="0"/>
                  <a:t>5	0.5</a:t>
                </a:r>
              </a:p>
              <a:p>
                <a:r>
                  <a:rPr lang="en-US" dirty="0" smtClean="0"/>
                  <a:t>6	0.5</a:t>
                </a:r>
              </a:p>
              <a:p>
                <a:r>
                  <a:rPr lang="en-US" dirty="0" smtClean="0"/>
                  <a:t>7	0.5</a:t>
                </a:r>
              </a:p>
              <a:p>
                <a:r>
                  <a:rPr lang="en-US" dirty="0" smtClean="0"/>
                  <a:t>8	0.5</a:t>
                </a:r>
              </a:p>
              <a:p>
                <a:r>
                  <a:rPr lang="en-US" dirty="0" smtClean="0"/>
                  <a:t>9	0.5</a:t>
                </a:r>
              </a:p>
              <a:p>
                <a:r>
                  <a:rPr lang="en-US" dirty="0" smtClean="0"/>
                  <a:t>10	0.5</a:t>
                </a:r>
              </a:p>
              <a:p>
                <a:r>
                  <a:rPr lang="en-US" dirty="0" smtClean="0"/>
                  <a:t>11	0.5</a:t>
                </a:r>
                <a:endParaRPr lang="en-US" dirty="0"/>
              </a:p>
            </p:txBody>
          </p:sp>
          <p:cxnSp>
            <p:nvCxnSpPr>
              <p:cNvPr id="11" name="Straight Arrow Connector 10"/>
              <p:cNvCxnSpPr/>
              <p:nvPr/>
            </p:nvCxnSpPr>
            <p:spPr>
              <a:xfrm>
                <a:off x="3357554" y="5214950"/>
                <a:ext cx="1500198"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27654" name="Object 6"/>
            <p:cNvGraphicFramePr>
              <a:graphicFrameLocks noChangeAspect="1"/>
            </p:cNvGraphicFramePr>
            <p:nvPr/>
          </p:nvGraphicFramePr>
          <p:xfrm>
            <a:off x="4572000" y="3429000"/>
            <a:ext cx="4022725" cy="3108325"/>
          </p:xfrm>
          <a:graphic>
            <a:graphicData uri="http://schemas.openxmlformats.org/presentationml/2006/ole">
              <p:oleObj spid="_x0000_s45059" name="Graph" r:id="rId4" imgW="4023360" imgH="3108960" progId="Origin50.Graph">
                <p:embed/>
              </p:oleObj>
            </a:graphicData>
          </a:graphic>
        </p:graphicFrame>
      </p:grpSp>
      <p:cxnSp>
        <p:nvCxnSpPr>
          <p:cNvPr id="21" name="Straight Connector 20"/>
          <p:cNvCxnSpPr/>
          <p:nvPr/>
        </p:nvCxnSpPr>
        <p:spPr>
          <a:xfrm rot="16200000" flipH="1">
            <a:off x="4536281" y="3893347"/>
            <a:ext cx="4143404" cy="714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graphicFrame>
        <p:nvGraphicFramePr>
          <p:cNvPr id="46082" name="Object 2"/>
          <p:cNvGraphicFramePr>
            <a:graphicFrameLocks noChangeAspect="1"/>
          </p:cNvGraphicFramePr>
          <p:nvPr/>
        </p:nvGraphicFramePr>
        <p:xfrm>
          <a:off x="3357554" y="1643050"/>
          <a:ext cx="5546725" cy="4286250"/>
        </p:xfrm>
        <a:graphic>
          <a:graphicData uri="http://schemas.openxmlformats.org/presentationml/2006/ole">
            <p:oleObj spid="_x0000_s46082" name="Graph" r:id="rId3" imgW="4023360" imgH="3108960" progId="Origin50.Graph">
              <p:embed/>
            </p:oleObj>
          </a:graphicData>
        </a:graphic>
      </p:graphicFrame>
      <p:sp>
        <p:nvSpPr>
          <p:cNvPr id="6" name="Rectangle 5"/>
          <p:cNvSpPr/>
          <p:nvPr/>
        </p:nvSpPr>
        <p:spPr>
          <a:xfrm>
            <a:off x="357158" y="1928802"/>
            <a:ext cx="2786066" cy="4247317"/>
          </a:xfrm>
          <a:prstGeom prst="rect">
            <a:avLst/>
          </a:prstGeom>
        </p:spPr>
        <p:txBody>
          <a:bodyPr wrap="square">
            <a:spAutoFit/>
          </a:bodyPr>
          <a:lstStyle/>
          <a:p>
            <a:r>
              <a:rPr lang="en-GB" dirty="0" smtClean="0"/>
              <a:t>Time (s)  Displacement (cm)</a:t>
            </a:r>
            <a:endParaRPr lang="en-US" dirty="0" smtClean="0"/>
          </a:p>
          <a:p>
            <a:r>
              <a:rPr lang="en-US" dirty="0" smtClean="0"/>
              <a:t>0	0</a:t>
            </a:r>
          </a:p>
          <a:p>
            <a:r>
              <a:rPr lang="en-US" dirty="0" smtClean="0"/>
              <a:t>1	0.5</a:t>
            </a:r>
          </a:p>
          <a:p>
            <a:r>
              <a:rPr lang="en-US" dirty="0" smtClean="0"/>
              <a:t>2	1.5</a:t>
            </a:r>
          </a:p>
          <a:p>
            <a:r>
              <a:rPr lang="en-US" dirty="0" smtClean="0"/>
              <a:t>3	3</a:t>
            </a:r>
          </a:p>
          <a:p>
            <a:r>
              <a:rPr lang="en-US" dirty="0" smtClean="0"/>
              <a:t>4	5</a:t>
            </a:r>
          </a:p>
          <a:p>
            <a:r>
              <a:rPr lang="en-US" dirty="0" smtClean="0"/>
              <a:t>5	7.5</a:t>
            </a:r>
          </a:p>
          <a:p>
            <a:r>
              <a:rPr lang="en-US" dirty="0" smtClean="0"/>
              <a:t>6	10.5</a:t>
            </a:r>
          </a:p>
          <a:p>
            <a:r>
              <a:rPr lang="en-US" dirty="0" smtClean="0"/>
              <a:t>7	13.5</a:t>
            </a:r>
          </a:p>
          <a:p>
            <a:r>
              <a:rPr lang="en-US" dirty="0" smtClean="0"/>
              <a:t>8	16</a:t>
            </a:r>
          </a:p>
          <a:p>
            <a:r>
              <a:rPr lang="en-US" dirty="0" smtClean="0"/>
              <a:t>9	18</a:t>
            </a:r>
          </a:p>
          <a:p>
            <a:r>
              <a:rPr lang="en-US" dirty="0" smtClean="0"/>
              <a:t>10	19.5</a:t>
            </a:r>
          </a:p>
          <a:p>
            <a:r>
              <a:rPr lang="en-US" dirty="0" smtClean="0"/>
              <a:t>11	20</a:t>
            </a:r>
          </a:p>
          <a:p>
            <a:r>
              <a:rPr lang="en-US" dirty="0" smtClean="0"/>
              <a:t>12	20.5</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grpSp>
        <p:nvGrpSpPr>
          <p:cNvPr id="2" name="Group 8"/>
          <p:cNvGrpSpPr/>
          <p:nvPr/>
        </p:nvGrpSpPr>
        <p:grpSpPr>
          <a:xfrm>
            <a:off x="142844" y="142852"/>
            <a:ext cx="8850139" cy="4247317"/>
            <a:chOff x="142844" y="142852"/>
            <a:chExt cx="8850139" cy="4247317"/>
          </a:xfrm>
        </p:grpSpPr>
        <p:graphicFrame>
          <p:nvGraphicFramePr>
            <p:cNvPr id="37890" name="Object 2"/>
            <p:cNvGraphicFramePr>
              <a:graphicFrameLocks noChangeAspect="1"/>
            </p:cNvGraphicFramePr>
            <p:nvPr/>
          </p:nvGraphicFramePr>
          <p:xfrm>
            <a:off x="4000496" y="142852"/>
            <a:ext cx="4992487" cy="3857652"/>
          </p:xfrm>
          <a:graphic>
            <a:graphicData uri="http://schemas.openxmlformats.org/presentationml/2006/ole">
              <p:oleObj spid="_x0000_s47106" name="Graph" r:id="rId3" imgW="4023360" imgH="3108960" progId="Origin50.Graph">
                <p:embed/>
              </p:oleObj>
            </a:graphicData>
          </a:graphic>
        </p:graphicFrame>
        <p:sp>
          <p:nvSpPr>
            <p:cNvPr id="6" name="Rectangle 5"/>
            <p:cNvSpPr/>
            <p:nvPr/>
          </p:nvSpPr>
          <p:spPr>
            <a:xfrm>
              <a:off x="142844" y="142852"/>
              <a:ext cx="2571752" cy="4247317"/>
            </a:xfrm>
            <a:prstGeom prst="rect">
              <a:avLst/>
            </a:prstGeom>
          </p:spPr>
          <p:txBody>
            <a:bodyPr wrap="square">
              <a:spAutoFit/>
            </a:bodyPr>
            <a:lstStyle/>
            <a:p>
              <a:r>
                <a:rPr lang="en-GB" dirty="0" smtClean="0"/>
                <a:t>Time (s)  velocity (cm/s)</a:t>
              </a:r>
              <a:endParaRPr lang="en-US" dirty="0" smtClean="0"/>
            </a:p>
            <a:p>
              <a:r>
                <a:rPr lang="en-US" dirty="0" smtClean="0"/>
                <a:t>0	0</a:t>
              </a:r>
            </a:p>
            <a:p>
              <a:r>
                <a:rPr lang="en-US" dirty="0" smtClean="0"/>
                <a:t>1	0.5</a:t>
              </a:r>
            </a:p>
            <a:p>
              <a:r>
                <a:rPr lang="en-US" dirty="0" smtClean="0"/>
                <a:t>2	1</a:t>
              </a:r>
            </a:p>
            <a:p>
              <a:r>
                <a:rPr lang="en-US" dirty="0" smtClean="0"/>
                <a:t>3	1.5</a:t>
              </a:r>
            </a:p>
            <a:p>
              <a:r>
                <a:rPr lang="en-US" dirty="0" smtClean="0"/>
                <a:t>4	2</a:t>
              </a:r>
            </a:p>
            <a:p>
              <a:r>
                <a:rPr lang="en-US" dirty="0" smtClean="0"/>
                <a:t>5	2.5</a:t>
              </a:r>
            </a:p>
            <a:p>
              <a:r>
                <a:rPr lang="en-US" dirty="0" smtClean="0"/>
                <a:t>6	3</a:t>
              </a:r>
            </a:p>
            <a:p>
              <a:r>
                <a:rPr lang="en-US" dirty="0" smtClean="0"/>
                <a:t>7	3</a:t>
              </a:r>
            </a:p>
            <a:p>
              <a:r>
                <a:rPr lang="en-US" dirty="0" smtClean="0"/>
                <a:t>8	2.5</a:t>
              </a:r>
            </a:p>
            <a:p>
              <a:r>
                <a:rPr lang="en-US" dirty="0" smtClean="0"/>
                <a:t>9	2</a:t>
              </a:r>
            </a:p>
            <a:p>
              <a:r>
                <a:rPr lang="en-US" dirty="0" smtClean="0"/>
                <a:t>10	1.5</a:t>
              </a:r>
            </a:p>
            <a:p>
              <a:r>
                <a:rPr lang="en-US" dirty="0" smtClean="0"/>
                <a:t>11	1</a:t>
              </a:r>
            </a:p>
            <a:p>
              <a:r>
                <a:rPr lang="en-US" dirty="0" smtClean="0"/>
                <a:t>12	0.5</a:t>
              </a:r>
            </a:p>
            <a:p>
              <a:r>
                <a:rPr lang="en-US" dirty="0" smtClean="0"/>
                <a:t>13	0</a:t>
              </a:r>
              <a:endParaRPr lang="en-US" dirty="0"/>
            </a:p>
          </p:txBody>
        </p:sp>
        <p:cxnSp>
          <p:nvCxnSpPr>
            <p:cNvPr id="8" name="Straight Arrow Connector 7"/>
            <p:cNvCxnSpPr/>
            <p:nvPr/>
          </p:nvCxnSpPr>
          <p:spPr>
            <a:xfrm>
              <a:off x="2428860" y="2143116"/>
              <a:ext cx="1500198" cy="158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12"/>
          <p:cNvGrpSpPr/>
          <p:nvPr/>
        </p:nvGrpSpPr>
        <p:grpSpPr>
          <a:xfrm>
            <a:off x="1571604" y="3164681"/>
            <a:ext cx="7072362" cy="3693319"/>
            <a:chOff x="1571604" y="3164681"/>
            <a:chExt cx="7072362" cy="3693319"/>
          </a:xfrm>
        </p:grpSpPr>
        <p:graphicFrame>
          <p:nvGraphicFramePr>
            <p:cNvPr id="37891" name="Object 3"/>
            <p:cNvGraphicFramePr>
              <a:graphicFrameLocks noChangeAspect="1"/>
            </p:cNvGraphicFramePr>
            <p:nvPr/>
          </p:nvGraphicFramePr>
          <p:xfrm>
            <a:off x="4286248" y="3490829"/>
            <a:ext cx="4357718" cy="3367171"/>
          </p:xfrm>
          <a:graphic>
            <a:graphicData uri="http://schemas.openxmlformats.org/presentationml/2006/ole">
              <p:oleObj spid="_x0000_s47107" name="Graph" r:id="rId4" imgW="4023360" imgH="3108960" progId="Origin50.Graph">
                <p:embed/>
              </p:oleObj>
            </a:graphicData>
          </a:graphic>
        </p:graphicFrame>
        <p:sp>
          <p:nvSpPr>
            <p:cNvPr id="11" name="Rectangle 10"/>
            <p:cNvSpPr/>
            <p:nvPr/>
          </p:nvSpPr>
          <p:spPr>
            <a:xfrm>
              <a:off x="1571604" y="3164681"/>
              <a:ext cx="3214694" cy="3693319"/>
            </a:xfrm>
            <a:prstGeom prst="rect">
              <a:avLst/>
            </a:prstGeom>
          </p:spPr>
          <p:txBody>
            <a:bodyPr wrap="square">
              <a:spAutoFit/>
            </a:bodyPr>
            <a:lstStyle/>
            <a:p>
              <a:r>
                <a:rPr lang="en-GB" dirty="0" smtClean="0"/>
                <a:t>Time (s)  Acceleration (cm/s</a:t>
              </a:r>
              <a:r>
                <a:rPr lang="en-GB" baseline="30000" dirty="0" smtClean="0"/>
                <a:t>2</a:t>
              </a:r>
              <a:r>
                <a:rPr lang="en-GB" dirty="0" smtClean="0"/>
                <a:t>)</a:t>
              </a:r>
              <a:endParaRPr lang="en-US" dirty="0" smtClean="0"/>
            </a:p>
            <a:p>
              <a:r>
                <a:rPr lang="en-US" dirty="0" smtClean="0"/>
                <a:t>1	0.5</a:t>
              </a:r>
            </a:p>
            <a:p>
              <a:r>
                <a:rPr lang="en-US" dirty="0" smtClean="0"/>
                <a:t>2	0.5</a:t>
              </a:r>
            </a:p>
            <a:p>
              <a:r>
                <a:rPr lang="en-US" dirty="0" smtClean="0"/>
                <a:t>3	0.5</a:t>
              </a:r>
            </a:p>
            <a:p>
              <a:r>
                <a:rPr lang="en-US" dirty="0" smtClean="0"/>
                <a:t>4	0.5</a:t>
              </a:r>
            </a:p>
            <a:p>
              <a:r>
                <a:rPr lang="en-US" dirty="0" smtClean="0"/>
                <a:t>5	0.5</a:t>
              </a:r>
            </a:p>
            <a:p>
              <a:r>
                <a:rPr lang="en-US" dirty="0" smtClean="0"/>
                <a:t>6	0.5</a:t>
              </a:r>
            </a:p>
            <a:p>
              <a:r>
                <a:rPr lang="en-US" dirty="0" smtClean="0"/>
                <a:t>7	0</a:t>
              </a:r>
            </a:p>
            <a:p>
              <a:r>
                <a:rPr lang="en-US" dirty="0" smtClean="0"/>
                <a:t>8	-0.5</a:t>
              </a:r>
            </a:p>
            <a:p>
              <a:r>
                <a:rPr lang="en-US" dirty="0" smtClean="0"/>
                <a:t>9	-0.5</a:t>
              </a:r>
            </a:p>
            <a:p>
              <a:r>
                <a:rPr lang="en-US" dirty="0" smtClean="0"/>
                <a:t>10	-0.5</a:t>
              </a:r>
            </a:p>
            <a:p>
              <a:r>
                <a:rPr lang="en-US" dirty="0" smtClean="0"/>
                <a:t>11	-0.5</a:t>
              </a:r>
            </a:p>
            <a:p>
              <a:r>
                <a:rPr lang="en-US" dirty="0" smtClean="0"/>
                <a:t>12	-0.5</a:t>
              </a:r>
              <a:endParaRPr lang="en-US" dirty="0"/>
            </a:p>
          </p:txBody>
        </p:sp>
        <p:cxnSp>
          <p:nvCxnSpPr>
            <p:cNvPr id="12" name="Straight Arrow Connector 11"/>
            <p:cNvCxnSpPr/>
            <p:nvPr/>
          </p:nvCxnSpPr>
          <p:spPr>
            <a:xfrm>
              <a:off x="3214678" y="5072074"/>
              <a:ext cx="1500198" cy="158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sp>
        <p:nvSpPr>
          <p:cNvPr id="6" name="Rectangle 5"/>
          <p:cNvSpPr/>
          <p:nvPr/>
        </p:nvSpPr>
        <p:spPr>
          <a:xfrm>
            <a:off x="96256" y="2000240"/>
            <a:ext cx="2786082" cy="3970318"/>
          </a:xfrm>
          <a:prstGeom prst="rect">
            <a:avLst/>
          </a:prstGeom>
        </p:spPr>
        <p:txBody>
          <a:bodyPr wrap="square">
            <a:spAutoFit/>
          </a:bodyPr>
          <a:lstStyle/>
          <a:p>
            <a:r>
              <a:rPr lang="en-GB" dirty="0" smtClean="0"/>
              <a:t>Time (s)  Displacement(cm)</a:t>
            </a:r>
            <a:endParaRPr lang="en-US" dirty="0" smtClean="0"/>
          </a:p>
          <a:p>
            <a:r>
              <a:rPr lang="en-US" dirty="0" smtClean="0"/>
              <a:t>0	0</a:t>
            </a:r>
          </a:p>
          <a:p>
            <a:r>
              <a:rPr lang="en-US" dirty="0" smtClean="0"/>
              <a:t>1	0.5</a:t>
            </a:r>
          </a:p>
          <a:p>
            <a:r>
              <a:rPr lang="en-US" dirty="0" smtClean="0"/>
              <a:t>2	1.5</a:t>
            </a:r>
          </a:p>
          <a:p>
            <a:r>
              <a:rPr lang="en-US" dirty="0" smtClean="0"/>
              <a:t>3	3</a:t>
            </a:r>
          </a:p>
          <a:p>
            <a:r>
              <a:rPr lang="en-US" dirty="0" smtClean="0"/>
              <a:t>4	5</a:t>
            </a:r>
          </a:p>
          <a:p>
            <a:r>
              <a:rPr lang="en-US" dirty="0" smtClean="0"/>
              <a:t>5	7.5</a:t>
            </a:r>
          </a:p>
          <a:p>
            <a:r>
              <a:rPr lang="en-US" dirty="0" smtClean="0"/>
              <a:t>6	10.5</a:t>
            </a:r>
          </a:p>
          <a:p>
            <a:r>
              <a:rPr lang="en-US" dirty="0" smtClean="0"/>
              <a:t>7	7.5</a:t>
            </a:r>
          </a:p>
          <a:p>
            <a:r>
              <a:rPr lang="en-US" dirty="0" smtClean="0"/>
              <a:t>8	5</a:t>
            </a:r>
          </a:p>
          <a:p>
            <a:r>
              <a:rPr lang="en-US" dirty="0" smtClean="0"/>
              <a:t>9	3</a:t>
            </a:r>
          </a:p>
          <a:p>
            <a:r>
              <a:rPr lang="en-US" dirty="0" smtClean="0"/>
              <a:t>10	1.5</a:t>
            </a:r>
          </a:p>
          <a:p>
            <a:r>
              <a:rPr lang="en-US" dirty="0" smtClean="0"/>
              <a:t>11	0.5</a:t>
            </a:r>
          </a:p>
          <a:p>
            <a:r>
              <a:rPr lang="en-US" dirty="0" smtClean="0"/>
              <a:t>12	0</a:t>
            </a:r>
            <a:endParaRPr lang="en-US" dirty="0"/>
          </a:p>
        </p:txBody>
      </p:sp>
      <p:graphicFrame>
        <p:nvGraphicFramePr>
          <p:cNvPr id="26626" name="Object 2"/>
          <p:cNvGraphicFramePr>
            <a:graphicFrameLocks noChangeAspect="1"/>
          </p:cNvGraphicFramePr>
          <p:nvPr/>
        </p:nvGraphicFramePr>
        <p:xfrm>
          <a:off x="3071802" y="1928802"/>
          <a:ext cx="5572125" cy="4305300"/>
        </p:xfrm>
        <a:graphic>
          <a:graphicData uri="http://schemas.openxmlformats.org/presentationml/2006/ole">
            <p:oleObj spid="_x0000_s26626" name="Graph" r:id="rId3" imgW="4023360" imgH="3108960" progId="Origin50.Graph">
              <p:embed/>
            </p:oleObj>
          </a:graphicData>
        </a:graphic>
      </p:graphicFrame>
      <p:cxnSp>
        <p:nvCxnSpPr>
          <p:cNvPr id="9" name="Straight Connector 8"/>
          <p:cNvCxnSpPr/>
          <p:nvPr/>
        </p:nvCxnSpPr>
        <p:spPr>
          <a:xfrm rot="16200000" flipH="1">
            <a:off x="4132094" y="3714752"/>
            <a:ext cx="3643338" cy="7143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grpSp>
        <p:nvGrpSpPr>
          <p:cNvPr id="17" name="Group 16"/>
          <p:cNvGrpSpPr/>
          <p:nvPr/>
        </p:nvGrpSpPr>
        <p:grpSpPr>
          <a:xfrm>
            <a:off x="214282" y="142852"/>
            <a:ext cx="8309005" cy="3970318"/>
            <a:chOff x="214282" y="142852"/>
            <a:chExt cx="8309005" cy="3970318"/>
          </a:xfrm>
        </p:grpSpPr>
        <p:grpSp>
          <p:nvGrpSpPr>
            <p:cNvPr id="12" name="Group 11"/>
            <p:cNvGrpSpPr/>
            <p:nvPr/>
          </p:nvGrpSpPr>
          <p:grpSpPr>
            <a:xfrm>
              <a:off x="214282" y="142852"/>
              <a:ext cx="4572000" cy="3970318"/>
              <a:chOff x="214282" y="142852"/>
              <a:chExt cx="4572000" cy="3970318"/>
            </a:xfrm>
          </p:grpSpPr>
          <p:sp>
            <p:nvSpPr>
              <p:cNvPr id="6" name="Rectangle 5"/>
              <p:cNvSpPr/>
              <p:nvPr/>
            </p:nvSpPr>
            <p:spPr>
              <a:xfrm>
                <a:off x="214282" y="142852"/>
                <a:ext cx="4572000" cy="3970318"/>
              </a:xfrm>
              <a:prstGeom prst="rect">
                <a:avLst/>
              </a:prstGeom>
            </p:spPr>
            <p:txBody>
              <a:bodyPr>
                <a:spAutoFit/>
              </a:bodyPr>
              <a:lstStyle/>
              <a:p>
                <a:r>
                  <a:rPr lang="en-GB" dirty="0" smtClean="0"/>
                  <a:t>Time (s)  Velocity (cm/s)</a:t>
                </a:r>
                <a:endParaRPr lang="en-US" dirty="0" smtClean="0"/>
              </a:p>
              <a:p>
                <a:r>
                  <a:rPr lang="en-US" dirty="0" smtClean="0"/>
                  <a:t>0	0</a:t>
                </a:r>
              </a:p>
              <a:p>
                <a:r>
                  <a:rPr lang="en-US" dirty="0" smtClean="0"/>
                  <a:t>1	0.5</a:t>
                </a:r>
              </a:p>
              <a:p>
                <a:r>
                  <a:rPr lang="en-US" dirty="0" smtClean="0"/>
                  <a:t>2	1</a:t>
                </a:r>
              </a:p>
              <a:p>
                <a:r>
                  <a:rPr lang="en-US" dirty="0" smtClean="0"/>
                  <a:t>3	1.5</a:t>
                </a:r>
              </a:p>
              <a:p>
                <a:r>
                  <a:rPr lang="en-US" dirty="0" smtClean="0"/>
                  <a:t>4	2</a:t>
                </a:r>
              </a:p>
              <a:p>
                <a:r>
                  <a:rPr lang="en-US" dirty="0" smtClean="0"/>
                  <a:t>5	2.5</a:t>
                </a:r>
              </a:p>
              <a:p>
                <a:r>
                  <a:rPr lang="en-US" dirty="0" smtClean="0"/>
                  <a:t>6	3</a:t>
                </a:r>
              </a:p>
              <a:p>
                <a:r>
                  <a:rPr lang="en-US" dirty="0" smtClean="0"/>
                  <a:t>7	-2.5</a:t>
                </a:r>
              </a:p>
              <a:p>
                <a:r>
                  <a:rPr lang="en-US" dirty="0" smtClean="0"/>
                  <a:t>8	-2</a:t>
                </a:r>
              </a:p>
              <a:p>
                <a:r>
                  <a:rPr lang="en-US" dirty="0" smtClean="0"/>
                  <a:t>9	-1.5</a:t>
                </a:r>
              </a:p>
              <a:p>
                <a:r>
                  <a:rPr lang="en-US" dirty="0" smtClean="0"/>
                  <a:t>10	-1</a:t>
                </a:r>
              </a:p>
              <a:p>
                <a:r>
                  <a:rPr lang="en-US" dirty="0" smtClean="0"/>
                  <a:t>11	-0.5</a:t>
                </a:r>
              </a:p>
              <a:p>
                <a:r>
                  <a:rPr lang="en-US" dirty="0" smtClean="0"/>
                  <a:t>12	-0</a:t>
                </a:r>
                <a:endParaRPr lang="en-US" dirty="0"/>
              </a:p>
            </p:txBody>
          </p:sp>
          <p:cxnSp>
            <p:nvCxnSpPr>
              <p:cNvPr id="9" name="Straight Arrow Connector 8"/>
              <p:cNvCxnSpPr/>
              <p:nvPr/>
            </p:nvCxnSpPr>
            <p:spPr>
              <a:xfrm>
                <a:off x="1928794" y="1857364"/>
                <a:ext cx="1928826"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27653" name="Object 5"/>
            <p:cNvGraphicFramePr>
              <a:graphicFrameLocks noChangeAspect="1"/>
            </p:cNvGraphicFramePr>
            <p:nvPr/>
          </p:nvGraphicFramePr>
          <p:xfrm>
            <a:off x="4500562" y="357166"/>
            <a:ext cx="4022725" cy="3108325"/>
          </p:xfrm>
          <a:graphic>
            <a:graphicData uri="http://schemas.openxmlformats.org/presentationml/2006/ole">
              <p:oleObj spid="_x0000_s27653" name="Graph" r:id="rId3" imgW="4023360" imgH="3108960" progId="Origin50.Graph">
                <p:embed/>
              </p:oleObj>
            </a:graphicData>
          </a:graphic>
        </p:graphicFrame>
      </p:grpSp>
      <p:grpSp>
        <p:nvGrpSpPr>
          <p:cNvPr id="19" name="Group 18"/>
          <p:cNvGrpSpPr/>
          <p:nvPr/>
        </p:nvGrpSpPr>
        <p:grpSpPr>
          <a:xfrm>
            <a:off x="1857356" y="3429000"/>
            <a:ext cx="6737369" cy="3429000"/>
            <a:chOff x="1857356" y="3429000"/>
            <a:chExt cx="6737369" cy="3429000"/>
          </a:xfrm>
        </p:grpSpPr>
        <p:grpSp>
          <p:nvGrpSpPr>
            <p:cNvPr id="15" name="Group 14"/>
            <p:cNvGrpSpPr/>
            <p:nvPr/>
          </p:nvGrpSpPr>
          <p:grpSpPr>
            <a:xfrm>
              <a:off x="1857356" y="3718679"/>
              <a:ext cx="4572000" cy="3139321"/>
              <a:chOff x="1857356" y="3718679"/>
              <a:chExt cx="4572000" cy="3139321"/>
            </a:xfrm>
          </p:grpSpPr>
          <p:sp>
            <p:nvSpPr>
              <p:cNvPr id="8" name="Rectangle 7"/>
              <p:cNvSpPr/>
              <p:nvPr/>
            </p:nvSpPr>
            <p:spPr>
              <a:xfrm>
                <a:off x="1857356" y="3718679"/>
                <a:ext cx="4572000" cy="3139321"/>
              </a:xfrm>
              <a:prstGeom prst="rect">
                <a:avLst/>
              </a:prstGeom>
            </p:spPr>
            <p:txBody>
              <a:bodyPr>
                <a:spAutoFit/>
              </a:bodyPr>
              <a:lstStyle/>
              <a:p>
                <a:r>
                  <a:rPr lang="en-GB" dirty="0" smtClean="0"/>
                  <a:t>Time(s)    Acceleration(cm/s</a:t>
                </a:r>
                <a:r>
                  <a:rPr lang="en-GB" baseline="30000" dirty="0" smtClean="0"/>
                  <a:t>2</a:t>
                </a:r>
                <a:r>
                  <a:rPr lang="en-GB" dirty="0" smtClean="0"/>
                  <a:t>)</a:t>
                </a:r>
                <a:endParaRPr lang="en-US" dirty="0" smtClean="0"/>
              </a:p>
              <a:p>
                <a:r>
                  <a:rPr lang="en-US" dirty="0" smtClean="0"/>
                  <a:t>2	0.5</a:t>
                </a:r>
              </a:p>
              <a:p>
                <a:r>
                  <a:rPr lang="en-US" dirty="0" smtClean="0"/>
                  <a:t>3	0.5</a:t>
                </a:r>
              </a:p>
              <a:p>
                <a:r>
                  <a:rPr lang="en-US" dirty="0" smtClean="0"/>
                  <a:t>4	0.5</a:t>
                </a:r>
              </a:p>
              <a:p>
                <a:r>
                  <a:rPr lang="en-US" dirty="0" smtClean="0"/>
                  <a:t>5	0.5</a:t>
                </a:r>
              </a:p>
              <a:p>
                <a:r>
                  <a:rPr lang="en-US" dirty="0" smtClean="0"/>
                  <a:t>6	0.5</a:t>
                </a:r>
              </a:p>
              <a:p>
                <a:r>
                  <a:rPr lang="en-US" dirty="0" smtClean="0"/>
                  <a:t>7	0.5</a:t>
                </a:r>
              </a:p>
              <a:p>
                <a:r>
                  <a:rPr lang="en-US" dirty="0" smtClean="0"/>
                  <a:t>8	0.5</a:t>
                </a:r>
              </a:p>
              <a:p>
                <a:r>
                  <a:rPr lang="en-US" dirty="0" smtClean="0"/>
                  <a:t>9	0.5</a:t>
                </a:r>
              </a:p>
              <a:p>
                <a:r>
                  <a:rPr lang="en-US" dirty="0" smtClean="0"/>
                  <a:t>10	0.5</a:t>
                </a:r>
              </a:p>
              <a:p>
                <a:r>
                  <a:rPr lang="en-US" dirty="0" smtClean="0"/>
                  <a:t>11	0.5</a:t>
                </a:r>
                <a:endParaRPr lang="en-US" dirty="0"/>
              </a:p>
            </p:txBody>
          </p:sp>
          <p:cxnSp>
            <p:nvCxnSpPr>
              <p:cNvPr id="11" name="Straight Arrow Connector 10"/>
              <p:cNvCxnSpPr/>
              <p:nvPr/>
            </p:nvCxnSpPr>
            <p:spPr>
              <a:xfrm>
                <a:off x="3357554" y="5214950"/>
                <a:ext cx="1500198"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27654" name="Object 6"/>
            <p:cNvGraphicFramePr>
              <a:graphicFrameLocks noChangeAspect="1"/>
            </p:cNvGraphicFramePr>
            <p:nvPr/>
          </p:nvGraphicFramePr>
          <p:xfrm>
            <a:off x="4572000" y="3429000"/>
            <a:ext cx="4022725" cy="3108325"/>
          </p:xfrm>
          <a:graphic>
            <a:graphicData uri="http://schemas.openxmlformats.org/presentationml/2006/ole">
              <p:oleObj spid="_x0000_s27654" name="Graph" r:id="rId4" imgW="4023360" imgH="3108960" progId="Origin50.Graph">
                <p:embed/>
              </p:oleObj>
            </a:graphicData>
          </a:graphic>
        </p:graphicFrame>
      </p:grpSp>
      <p:cxnSp>
        <p:nvCxnSpPr>
          <p:cNvPr id="21" name="Straight Connector 20"/>
          <p:cNvCxnSpPr/>
          <p:nvPr/>
        </p:nvCxnSpPr>
        <p:spPr>
          <a:xfrm rot="16200000" flipH="1">
            <a:off x="4536281" y="3893347"/>
            <a:ext cx="4143404" cy="714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654032"/>
          </a:xfrm>
        </p:spPr>
        <p:txBody>
          <a:bodyPr>
            <a:normAutofit/>
          </a:bodyPr>
          <a:lstStyle/>
          <a:p>
            <a:r>
              <a:rPr lang="en-GB" sz="2000" b="1" dirty="0" smtClean="0"/>
              <a:t>Negative velocity and negative acceleration</a:t>
            </a:r>
            <a:endParaRPr lang="en-US" sz="2000" b="1"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582594"/>
          </a:xfrm>
        </p:spPr>
        <p:txBody>
          <a:bodyPr>
            <a:normAutofit/>
          </a:bodyPr>
          <a:lstStyle/>
          <a:p>
            <a:r>
              <a:rPr lang="en-GB" sz="2000" b="1" dirty="0" smtClean="0"/>
              <a:t>Negative velocity and positive acceleration</a:t>
            </a:r>
            <a:endParaRPr lang="en-US" sz="2000" b="1"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3643306" y="3643314"/>
            <a:ext cx="5162550" cy="3028950"/>
          </a:xfrm>
          <a:prstGeom prst="rect">
            <a:avLst/>
          </a:prstGeom>
          <a:noFill/>
          <a:ln w="9525">
            <a:noFill/>
            <a:miter lim="800000"/>
            <a:headEnd/>
            <a:tailEnd/>
          </a:ln>
          <a:effectLst/>
        </p:spPr>
      </p:pic>
      <p:pic>
        <p:nvPicPr>
          <p:cNvPr id="34819" name="Picture 3"/>
          <p:cNvPicPr>
            <a:picLocks noChangeAspect="1" noChangeArrowheads="1"/>
          </p:cNvPicPr>
          <p:nvPr/>
        </p:nvPicPr>
        <p:blipFill>
          <a:blip r:embed="rId3"/>
          <a:srcRect/>
          <a:stretch>
            <a:fillRect/>
          </a:stretch>
        </p:blipFill>
        <p:spPr bwMode="auto">
          <a:xfrm>
            <a:off x="0" y="0"/>
            <a:ext cx="4786314" cy="3589736"/>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Dr.K.Vaideki, PSG CT</a:t>
            </a:r>
            <a:endParaRPr lang="en-US"/>
          </a:p>
        </p:txBody>
      </p:sp>
      <p:sp>
        <p:nvSpPr>
          <p:cNvPr id="5" name="Rectangle 4"/>
          <p:cNvSpPr/>
          <p:nvPr/>
        </p:nvSpPr>
        <p:spPr>
          <a:xfrm>
            <a:off x="142844" y="2786058"/>
            <a:ext cx="4572032" cy="785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29322" y="4357694"/>
            <a:ext cx="128588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72198" y="5643578"/>
            <a:ext cx="92869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58082" y="4786322"/>
            <a:ext cx="1000132"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55521" y="0"/>
            <a:ext cx="6716067" cy="3857628"/>
          </a:xfrm>
          <a:prstGeom prst="rect">
            <a:avLst/>
          </a:prstGeom>
          <a:noFill/>
          <a:ln w="9525">
            <a:noFill/>
            <a:miter lim="800000"/>
            <a:headEnd/>
            <a:tailEnd/>
          </a:ln>
          <a:effectLst/>
        </p:spPr>
      </p:pic>
      <p:pic>
        <p:nvPicPr>
          <p:cNvPr id="35843" name="Picture 3"/>
          <p:cNvPicPr>
            <a:picLocks noChangeAspect="1" noChangeArrowheads="1"/>
          </p:cNvPicPr>
          <p:nvPr/>
        </p:nvPicPr>
        <p:blipFill>
          <a:blip r:embed="rId3"/>
          <a:srcRect/>
          <a:stretch>
            <a:fillRect/>
          </a:stretch>
        </p:blipFill>
        <p:spPr bwMode="auto">
          <a:xfrm>
            <a:off x="1196271" y="4071942"/>
            <a:ext cx="7547416" cy="2786058"/>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62101"/>
            <a:ext cx="7498080" cy="1143000"/>
          </a:xfrm>
        </p:spPr>
        <p:txBody>
          <a:bodyPr>
            <a:normAutofit fontScale="90000"/>
          </a:bodyPr>
          <a:lstStyle/>
          <a:p>
            <a:r>
              <a:rPr lang="en-GB" dirty="0" smtClean="0"/>
              <a:t>Where are all these terms applied?</a:t>
            </a:r>
            <a:endParaRPr lang="en-US" dirty="0"/>
          </a:p>
        </p:txBody>
      </p:sp>
      <p:pic>
        <p:nvPicPr>
          <p:cNvPr id="3074" name="Picture 2"/>
          <p:cNvPicPr>
            <a:picLocks noChangeAspect="1" noChangeArrowheads="1"/>
          </p:cNvPicPr>
          <p:nvPr/>
        </p:nvPicPr>
        <p:blipFill>
          <a:blip r:embed="rId3"/>
          <a:srcRect/>
          <a:stretch>
            <a:fillRect/>
          </a:stretch>
        </p:blipFill>
        <p:spPr bwMode="auto">
          <a:xfrm>
            <a:off x="428596" y="928670"/>
            <a:ext cx="6559072" cy="4924444"/>
          </a:xfrm>
          <a:prstGeom prst="rect">
            <a:avLst/>
          </a:prstGeom>
          <a:noFill/>
          <a:ln w="9525">
            <a:noFill/>
            <a:miter lim="800000"/>
            <a:headEnd/>
            <a:tailEnd/>
          </a:ln>
          <a:effectLst/>
        </p:spPr>
      </p:pic>
      <p:sp>
        <p:nvSpPr>
          <p:cNvPr id="5" name="TextBox 4"/>
          <p:cNvSpPr txBox="1"/>
          <p:nvPr/>
        </p:nvSpPr>
        <p:spPr>
          <a:xfrm>
            <a:off x="3214678" y="571480"/>
            <a:ext cx="2539478" cy="400110"/>
          </a:xfrm>
          <a:prstGeom prst="rect">
            <a:avLst/>
          </a:prstGeom>
          <a:noFill/>
        </p:spPr>
        <p:txBody>
          <a:bodyPr wrap="none" rtlCol="0">
            <a:spAutoFit/>
          </a:bodyPr>
          <a:lstStyle/>
          <a:p>
            <a:r>
              <a:rPr lang="en-GB" sz="2000" dirty="0" smtClean="0"/>
              <a:t>A displacement sensor</a:t>
            </a:r>
            <a:endParaRPr lang="en-US" sz="2000" dirty="0"/>
          </a:p>
        </p:txBody>
      </p:sp>
      <p:sp>
        <p:nvSpPr>
          <p:cNvPr id="6" name="Footer Placeholder 5"/>
          <p:cNvSpPr>
            <a:spLocks noGrp="1"/>
          </p:cNvSpPr>
          <p:nvPr>
            <p:ph type="ftr" sz="quarter" idx="11"/>
          </p:nvPr>
        </p:nvSpPr>
        <p:spPr/>
        <p:txBody>
          <a:bodyPr/>
          <a:lstStyle/>
          <a:p>
            <a:r>
              <a:rPr lang="en-US" smtClean="0"/>
              <a:t>Dr.K.Vaideki, PSG CT</a:t>
            </a:r>
            <a:endParaRPr lang="en-US"/>
          </a:p>
        </p:txBody>
      </p:sp>
      <p:sp>
        <p:nvSpPr>
          <p:cNvPr id="7" name="TextBox 6"/>
          <p:cNvSpPr txBox="1"/>
          <p:nvPr/>
        </p:nvSpPr>
        <p:spPr>
          <a:xfrm>
            <a:off x="7572396" y="1500174"/>
            <a:ext cx="1321196" cy="1200329"/>
          </a:xfrm>
          <a:prstGeom prst="rect">
            <a:avLst/>
          </a:prstGeom>
          <a:noFill/>
        </p:spPr>
        <p:txBody>
          <a:bodyPr wrap="none" rtlCol="0">
            <a:spAutoFit/>
          </a:bodyPr>
          <a:lstStyle/>
          <a:p>
            <a:r>
              <a:rPr lang="en-GB" dirty="0" smtClean="0"/>
              <a:t>Wave:</a:t>
            </a:r>
          </a:p>
          <a:p>
            <a:r>
              <a:rPr lang="en-GB" dirty="0" smtClean="0"/>
              <a:t>Disturbance</a:t>
            </a:r>
          </a:p>
          <a:p>
            <a:r>
              <a:rPr lang="en-GB" dirty="0" smtClean="0"/>
              <a:t>What?</a:t>
            </a:r>
          </a:p>
          <a:p>
            <a:r>
              <a:rPr lang="en-GB" dirty="0" smtClean="0"/>
              <a:t>Periodic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041" y="-65000"/>
            <a:ext cx="7498080" cy="832425"/>
          </a:xfrm>
        </p:spPr>
        <p:txBody>
          <a:bodyPr>
            <a:normAutofit/>
          </a:bodyPr>
          <a:lstStyle/>
          <a:p>
            <a:r>
              <a:rPr lang="en-GB" sz="3200" dirty="0" smtClean="0"/>
              <a:t>DISPLACEMENT AND ITS DERIVATIVES</a:t>
            </a:r>
            <a:endParaRPr lang="en-US" sz="3200"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1285852" y="1214422"/>
            <a:ext cx="6219838" cy="4268364"/>
          </a:xfrm>
          <a:prstGeom prst="rect">
            <a:avLst/>
          </a:prstGeom>
          <a:noFill/>
          <a:ln w="9525">
            <a:noFill/>
            <a:miter lim="800000"/>
            <a:headEnd/>
            <a:tailEnd/>
          </a:ln>
          <a:effectLst/>
        </p:spPr>
      </p:pic>
      <p:sp>
        <p:nvSpPr>
          <p:cNvPr id="5" name="TextBox 4"/>
          <p:cNvSpPr txBox="1"/>
          <p:nvPr/>
        </p:nvSpPr>
        <p:spPr>
          <a:xfrm>
            <a:off x="3500430" y="714356"/>
            <a:ext cx="1750800" cy="400110"/>
          </a:xfrm>
          <a:prstGeom prst="rect">
            <a:avLst/>
          </a:prstGeom>
          <a:noFill/>
        </p:spPr>
        <p:txBody>
          <a:bodyPr wrap="none" rtlCol="0">
            <a:spAutoFit/>
          </a:bodyPr>
          <a:lstStyle/>
          <a:p>
            <a:r>
              <a:rPr lang="en-GB" sz="2000" dirty="0" smtClean="0"/>
              <a:t>? Displacement</a:t>
            </a:r>
            <a:endParaRPr lang="en-US" sz="2000" dirty="0"/>
          </a:p>
        </p:txBody>
      </p:sp>
      <p:sp>
        <p:nvSpPr>
          <p:cNvPr id="6" name="TextBox 5"/>
          <p:cNvSpPr txBox="1"/>
          <p:nvPr/>
        </p:nvSpPr>
        <p:spPr>
          <a:xfrm>
            <a:off x="214282" y="5786454"/>
            <a:ext cx="8786508" cy="646331"/>
          </a:xfrm>
          <a:prstGeom prst="rect">
            <a:avLst/>
          </a:prstGeom>
          <a:noFill/>
        </p:spPr>
        <p:txBody>
          <a:bodyPr wrap="none" rtlCol="0">
            <a:spAutoFit/>
          </a:bodyPr>
          <a:lstStyle/>
          <a:p>
            <a:r>
              <a:rPr lang="en-IN" dirty="0" smtClean="0"/>
              <a:t>Displacement is the vector that specifies the change in position of a point, particle, or object.</a:t>
            </a:r>
          </a:p>
          <a:p>
            <a:r>
              <a:rPr lang="en-IN" dirty="0" smtClean="0"/>
              <a:t> The position vector directs from the reference point to the present position.</a:t>
            </a:r>
            <a:endParaRPr lang="en-US" dirty="0"/>
          </a:p>
        </p:txBody>
      </p:sp>
      <p:sp>
        <p:nvSpPr>
          <p:cNvPr id="7" name="Footer Placeholder 6"/>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571868" y="1000108"/>
            <a:ext cx="4762500" cy="1485900"/>
          </a:xfrm>
          <a:prstGeom prst="rect">
            <a:avLst/>
          </a:prstGeom>
          <a:noFill/>
          <a:ln w="9525">
            <a:noFill/>
            <a:miter lim="800000"/>
            <a:headEnd/>
            <a:tailEnd/>
          </a:ln>
          <a:effectLst/>
        </p:spPr>
      </p:pic>
      <p:sp>
        <p:nvSpPr>
          <p:cNvPr id="5" name="TextBox 4"/>
          <p:cNvSpPr txBox="1"/>
          <p:nvPr/>
        </p:nvSpPr>
        <p:spPr>
          <a:xfrm>
            <a:off x="1071538" y="214290"/>
            <a:ext cx="4835363" cy="707886"/>
          </a:xfrm>
          <a:prstGeom prst="rect">
            <a:avLst/>
          </a:prstGeom>
          <a:noFill/>
        </p:spPr>
        <p:txBody>
          <a:bodyPr wrap="none" rtlCol="0">
            <a:spAutoFit/>
          </a:bodyPr>
          <a:lstStyle/>
          <a:p>
            <a:r>
              <a:rPr lang="en-GB" sz="2000" dirty="0" smtClean="0"/>
              <a:t>Velocity sensitive piano style key board :</a:t>
            </a:r>
          </a:p>
          <a:p>
            <a:r>
              <a:rPr lang="en-GB" sz="2000" dirty="0" smtClean="0"/>
              <a:t> </a:t>
            </a:r>
            <a:r>
              <a:rPr lang="en-IN" sz="2000" dirty="0" smtClean="0">
                <a:solidFill>
                  <a:srgbClr val="002060"/>
                </a:solidFill>
              </a:rPr>
              <a:t>A note is made louder by hitting a key faster</a:t>
            </a:r>
            <a:endParaRPr lang="en-US" sz="2000" dirty="0">
              <a:solidFill>
                <a:srgbClr val="002060"/>
              </a:solidFill>
            </a:endParaRPr>
          </a:p>
        </p:txBody>
      </p:sp>
      <p:sp>
        <p:nvSpPr>
          <p:cNvPr id="6" name="TextBox 5"/>
          <p:cNvSpPr txBox="1"/>
          <p:nvPr/>
        </p:nvSpPr>
        <p:spPr>
          <a:xfrm>
            <a:off x="928662" y="2738295"/>
            <a:ext cx="8001024" cy="923330"/>
          </a:xfrm>
          <a:prstGeom prst="rect">
            <a:avLst/>
          </a:prstGeom>
          <a:noFill/>
        </p:spPr>
        <p:txBody>
          <a:bodyPr wrap="square" rtlCol="0">
            <a:spAutoFit/>
          </a:bodyPr>
          <a:lstStyle/>
          <a:p>
            <a:pPr algn="just"/>
            <a:r>
              <a:rPr lang="en-IN" dirty="0" smtClean="0"/>
              <a:t>An accelerometer is a tool that measures proper acceleration. Proper acceleration is the acceleration of a body in its own instantaneous rest frame; this is different from coordinate acceleration,  which is acceleration in a fixed coordinate system</a:t>
            </a:r>
            <a:endParaRPr lang="en-US" dirty="0"/>
          </a:p>
        </p:txBody>
      </p:sp>
      <p:pic>
        <p:nvPicPr>
          <p:cNvPr id="4099" name="Picture 3"/>
          <p:cNvPicPr>
            <a:picLocks noChangeAspect="1" noChangeArrowheads="1"/>
          </p:cNvPicPr>
          <p:nvPr/>
        </p:nvPicPr>
        <p:blipFill>
          <a:blip r:embed="rId3" cstate="print"/>
          <a:srcRect/>
          <a:stretch>
            <a:fillRect/>
          </a:stretch>
        </p:blipFill>
        <p:spPr bwMode="auto">
          <a:xfrm>
            <a:off x="4000496" y="3714752"/>
            <a:ext cx="4929222" cy="2772687"/>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226748" y="4429132"/>
            <a:ext cx="3716575" cy="1633539"/>
          </a:xfrm>
          <a:prstGeom prst="rect">
            <a:avLst/>
          </a:prstGeom>
          <a:noFill/>
          <a:ln w="9525">
            <a:noFill/>
            <a:miter lim="800000"/>
            <a:headEnd/>
            <a:tailEnd/>
          </a:ln>
          <a:effectLst/>
        </p:spPr>
      </p:pic>
      <p:sp>
        <p:nvSpPr>
          <p:cNvPr id="7" name="Footer Placeholder 6"/>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2533" y="428604"/>
            <a:ext cx="8330083" cy="1477328"/>
          </a:xfrm>
          <a:prstGeom prst="rect">
            <a:avLst/>
          </a:prstGeom>
          <a:noFill/>
        </p:spPr>
        <p:txBody>
          <a:bodyPr wrap="square" rtlCol="0">
            <a:spAutoFit/>
          </a:bodyPr>
          <a:lstStyle/>
          <a:p>
            <a:r>
              <a:rPr lang="en-IN" dirty="0" smtClean="0"/>
              <a:t>The </a:t>
            </a:r>
            <a:r>
              <a:rPr lang="en-IN" dirty="0" err="1" smtClean="0"/>
              <a:t>AmidaSimputer</a:t>
            </a:r>
            <a:r>
              <a:rPr lang="en-IN" dirty="0" smtClean="0"/>
              <a:t>, a handheld Linux device launched in 2004, was the first commercial handheld to have a built-in accelerometer. It incorporated many gesture-based interactions using this accelerometer, including page-turning, zoom-in and zoom-out of images, change of portrait to  landscape mode, and many simple gesture-based games.</a:t>
            </a:r>
            <a:endParaRPr lang="en-US" dirty="0" smtClean="0"/>
          </a:p>
          <a:p>
            <a:endParaRPr lang="en-US" dirty="0"/>
          </a:p>
        </p:txBody>
      </p:sp>
      <p:pic>
        <p:nvPicPr>
          <p:cNvPr id="5122" name="Picture 2"/>
          <p:cNvPicPr>
            <a:picLocks noChangeAspect="1" noChangeArrowheads="1"/>
          </p:cNvPicPr>
          <p:nvPr/>
        </p:nvPicPr>
        <p:blipFill>
          <a:blip r:embed="rId2"/>
          <a:srcRect/>
          <a:stretch>
            <a:fillRect/>
          </a:stretch>
        </p:blipFill>
        <p:spPr bwMode="auto">
          <a:xfrm>
            <a:off x="3571868" y="2095491"/>
            <a:ext cx="2500330" cy="3333773"/>
          </a:xfrm>
          <a:prstGeom prst="rect">
            <a:avLst/>
          </a:prstGeom>
          <a:noFill/>
          <a:ln w="9525">
            <a:noFill/>
            <a:miter lim="800000"/>
            <a:headEnd/>
            <a:tailEnd/>
          </a:ln>
          <a:effectLst/>
        </p:spPr>
      </p:pic>
      <p:sp>
        <p:nvSpPr>
          <p:cNvPr id="6" name="Rectangle 5"/>
          <p:cNvSpPr/>
          <p:nvPr/>
        </p:nvSpPr>
        <p:spPr>
          <a:xfrm>
            <a:off x="1071538" y="5572140"/>
            <a:ext cx="8358246" cy="646331"/>
          </a:xfrm>
          <a:prstGeom prst="rect">
            <a:avLst/>
          </a:prstGeom>
        </p:spPr>
        <p:txBody>
          <a:bodyPr wrap="square">
            <a:spAutoFit/>
          </a:bodyPr>
          <a:lstStyle/>
          <a:p>
            <a:r>
              <a:rPr lang="en-GB" dirty="0" smtClean="0"/>
              <a:t>The word "</a:t>
            </a:r>
            <a:r>
              <a:rPr lang="en-GB" dirty="0" err="1" smtClean="0"/>
              <a:t>Simputer</a:t>
            </a:r>
            <a:r>
              <a:rPr lang="en-GB" dirty="0" smtClean="0"/>
              <a:t>" is an </a:t>
            </a:r>
            <a:r>
              <a:rPr lang="en-GB" dirty="0" smtClean="0">
                <a:solidFill>
                  <a:srgbClr val="FF0000"/>
                </a:solidFill>
                <a:hlinkClick r:id="rId3" tooltip="Acronym"/>
              </a:rPr>
              <a:t>acronym</a:t>
            </a:r>
            <a:r>
              <a:rPr lang="en-GB" dirty="0" smtClean="0"/>
              <a:t> for "simple, inexpensive and </a:t>
            </a:r>
            <a:r>
              <a:rPr lang="en-GB" dirty="0" smtClean="0">
                <a:hlinkClick r:id="rId4" tooltip="Multilingualism"/>
              </a:rPr>
              <a:t>multilingual</a:t>
            </a:r>
            <a:r>
              <a:rPr lang="en-GB" dirty="0" smtClean="0"/>
              <a:t> people's computer",</a:t>
            </a:r>
            <a:endParaRPr lang="en-US" dirty="0"/>
          </a:p>
        </p:txBody>
      </p:sp>
      <p:sp>
        <p:nvSpPr>
          <p:cNvPr id="5" name="Footer Placeholder 4"/>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2976" y="142852"/>
            <a:ext cx="3907160" cy="523220"/>
          </a:xfrm>
          <a:prstGeom prst="rect">
            <a:avLst/>
          </a:prstGeom>
          <a:noFill/>
        </p:spPr>
        <p:txBody>
          <a:bodyPr wrap="none" rtlCol="0">
            <a:spAutoFit/>
          </a:bodyPr>
          <a:lstStyle/>
          <a:p>
            <a:r>
              <a:rPr lang="en-GB" sz="2800" dirty="0" smtClean="0"/>
              <a:t>Here is the story of jerk :</a:t>
            </a:r>
            <a:endParaRPr lang="en-US" sz="2800" dirty="0"/>
          </a:p>
        </p:txBody>
      </p:sp>
      <p:sp>
        <p:nvSpPr>
          <p:cNvPr id="3" name="Rectangle 2"/>
          <p:cNvSpPr/>
          <p:nvPr/>
        </p:nvSpPr>
        <p:spPr>
          <a:xfrm>
            <a:off x="1214414" y="857232"/>
            <a:ext cx="7643866" cy="2031325"/>
          </a:xfrm>
          <a:prstGeom prst="rect">
            <a:avLst/>
          </a:prstGeom>
        </p:spPr>
        <p:txBody>
          <a:bodyPr wrap="square">
            <a:spAutoFit/>
          </a:bodyPr>
          <a:lstStyle/>
          <a:p>
            <a:pPr lvl="0" algn="just"/>
            <a:r>
              <a:rPr lang="en-IN" dirty="0" smtClean="0"/>
              <a:t>A number of years ago, engineers at General Motors were trying to find the analytical foundations for what </a:t>
            </a:r>
            <a:r>
              <a:rPr lang="en-IN" dirty="0" smtClean="0">
                <a:solidFill>
                  <a:schemeClr val="accent3">
                    <a:lumMod val="75000"/>
                  </a:schemeClr>
                </a:solidFill>
              </a:rPr>
              <a:t>passengers considered a comfortable ride</a:t>
            </a:r>
            <a:r>
              <a:rPr lang="en-IN" dirty="0" smtClean="0"/>
              <a:t> in a vehicle. They assumed that </a:t>
            </a:r>
            <a:r>
              <a:rPr lang="en-IN" dirty="0" smtClean="0">
                <a:solidFill>
                  <a:schemeClr val="accent4">
                    <a:lumMod val="75000"/>
                  </a:schemeClr>
                </a:solidFill>
              </a:rPr>
              <a:t>minimizing vertical acceleration was the key</a:t>
            </a:r>
            <a:r>
              <a:rPr lang="en-IN" dirty="0" smtClean="0"/>
              <a:t>, but road testing said otherwise. They found that the </a:t>
            </a:r>
            <a:r>
              <a:rPr lang="en-IN" dirty="0" smtClean="0">
                <a:solidFill>
                  <a:schemeClr val="accent6">
                    <a:lumMod val="75000"/>
                  </a:schemeClr>
                </a:solidFill>
              </a:rPr>
              <a:t>rate of </a:t>
            </a:r>
            <a:r>
              <a:rPr lang="en-IN" b="1" dirty="0" smtClean="0">
                <a:solidFill>
                  <a:schemeClr val="accent6">
                    <a:lumMod val="75000"/>
                  </a:schemeClr>
                </a:solidFill>
              </a:rPr>
              <a:t>change of acceleration</a:t>
            </a:r>
            <a:r>
              <a:rPr lang="en-IN" dirty="0" smtClean="0"/>
              <a:t>, or the third derivative of position, </a:t>
            </a:r>
            <a:r>
              <a:rPr lang="en-IN" b="1" dirty="0" smtClean="0">
                <a:solidFill>
                  <a:schemeClr val="accent6">
                    <a:lumMod val="75000"/>
                  </a:schemeClr>
                </a:solidFill>
              </a:rPr>
              <a:t>was the key factor</a:t>
            </a:r>
            <a:r>
              <a:rPr lang="en-IN" dirty="0" smtClean="0"/>
              <a:t>. This was new mathematical ground, and GM didn't know what to call the derivative of acceleration. Finally, someone suggested the term "</a:t>
            </a:r>
            <a:r>
              <a:rPr lang="en-IN" b="1" i="1" u="sng" dirty="0" smtClean="0">
                <a:solidFill>
                  <a:schemeClr val="accent6">
                    <a:lumMod val="75000"/>
                  </a:schemeClr>
                </a:solidFill>
              </a:rPr>
              <a:t>jerk</a:t>
            </a:r>
            <a:r>
              <a:rPr lang="en-IN" dirty="0" smtClean="0"/>
              <a:t>," and that is what stuck, at least for a while.</a:t>
            </a:r>
            <a:endParaRPr lang="en-US" dirty="0"/>
          </a:p>
        </p:txBody>
      </p:sp>
      <p:sp>
        <p:nvSpPr>
          <p:cNvPr id="4" name="Rectangle 3"/>
          <p:cNvSpPr/>
          <p:nvPr/>
        </p:nvSpPr>
        <p:spPr>
          <a:xfrm>
            <a:off x="1214414" y="3203912"/>
            <a:ext cx="7643866" cy="3139321"/>
          </a:xfrm>
          <a:prstGeom prst="rect">
            <a:avLst/>
          </a:prstGeom>
        </p:spPr>
        <p:txBody>
          <a:bodyPr wrap="square">
            <a:spAutoFit/>
          </a:bodyPr>
          <a:lstStyle/>
          <a:p>
            <a:pPr lvl="0" algn="just">
              <a:buFont typeface="Wingdings" pitchFamily="2" charset="2"/>
              <a:buChar char="Ø"/>
            </a:pPr>
            <a:r>
              <a:rPr lang="en-IN" dirty="0" smtClean="0">
                <a:solidFill>
                  <a:srgbClr val="C00000"/>
                </a:solidFill>
              </a:rPr>
              <a:t>As its name suggests, jerk is important when evaluating the destructive effect of motion on a mechanism, or the discomfort caused to passengers in a vehicle. </a:t>
            </a:r>
          </a:p>
          <a:p>
            <a:pPr lvl="0" algn="just"/>
            <a:endParaRPr lang="en-IN" dirty="0" smtClean="0">
              <a:solidFill>
                <a:srgbClr val="C00000"/>
              </a:solidFill>
            </a:endParaRPr>
          </a:p>
          <a:p>
            <a:pPr lvl="0" algn="just">
              <a:buFont typeface="Wingdings" pitchFamily="2" charset="2"/>
              <a:buChar char="Ø"/>
            </a:pPr>
            <a:r>
              <a:rPr lang="en-IN" dirty="0" smtClean="0">
                <a:solidFill>
                  <a:srgbClr val="C00000"/>
                </a:solidFill>
              </a:rPr>
              <a:t> When designing a train, the engineers will typically be required to keep the jerk less than 2 metres per second cubed for passenger comfort.  </a:t>
            </a:r>
          </a:p>
          <a:p>
            <a:pPr lvl="0" algn="just"/>
            <a:endParaRPr lang="en-IN" dirty="0" smtClean="0">
              <a:solidFill>
                <a:srgbClr val="C00000"/>
              </a:solidFill>
            </a:endParaRPr>
          </a:p>
          <a:p>
            <a:pPr lvl="0" algn="just">
              <a:buFont typeface="Wingdings" pitchFamily="2" charset="2"/>
              <a:buChar char="Ø"/>
            </a:pPr>
            <a:r>
              <a:rPr lang="en-IN" dirty="0" smtClean="0">
                <a:solidFill>
                  <a:srgbClr val="C00000"/>
                </a:solidFill>
              </a:rPr>
              <a:t>In the aerospace industry they even have such a thing as a </a:t>
            </a:r>
            <a:r>
              <a:rPr lang="en-IN" dirty="0" err="1" smtClean="0">
                <a:solidFill>
                  <a:srgbClr val="C00000"/>
                </a:solidFill>
              </a:rPr>
              <a:t>jerkmeter</a:t>
            </a:r>
            <a:r>
              <a:rPr lang="en-IN" dirty="0" smtClean="0">
                <a:solidFill>
                  <a:srgbClr val="C00000"/>
                </a:solidFill>
              </a:rPr>
              <a:t>: an instrument for measuring jerk.</a:t>
            </a:r>
          </a:p>
          <a:p>
            <a:pPr lvl="0" algn="just">
              <a:buFont typeface="Wingdings" pitchFamily="2" charset="2"/>
              <a:buChar char="Ø"/>
            </a:pPr>
            <a:endParaRPr lang="en-IN" dirty="0" smtClean="0">
              <a:solidFill>
                <a:srgbClr val="C00000"/>
              </a:solidFill>
            </a:endParaRPr>
          </a:p>
          <a:p>
            <a:pPr lvl="0" algn="just">
              <a:buFont typeface="Wingdings" pitchFamily="2" charset="2"/>
              <a:buChar char="Ø"/>
            </a:pPr>
            <a:r>
              <a:rPr lang="en-IN" dirty="0" smtClean="0">
                <a:solidFill>
                  <a:srgbClr val="C00000"/>
                </a:solidFill>
              </a:rPr>
              <a:t>The movement of delicate instruments needs to be kept within specified limits of both acceleration and jerk to avoid damage.</a:t>
            </a:r>
            <a:endParaRPr lang="en-US" dirty="0">
              <a:solidFill>
                <a:srgbClr val="C00000"/>
              </a:solidFill>
            </a:endParaRPr>
          </a:p>
        </p:txBody>
      </p:sp>
      <p:sp>
        <p:nvSpPr>
          <p:cNvPr id="5" name="Footer Placeholder 4"/>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2" y="642918"/>
            <a:ext cx="7498080" cy="1654164"/>
          </a:xfrm>
        </p:spPr>
        <p:txBody>
          <a:bodyPr>
            <a:normAutofit fontScale="90000"/>
          </a:bodyPr>
          <a:lstStyle/>
          <a:p>
            <a:r>
              <a:rPr lang="en-GB" dirty="0" smtClean="0"/>
              <a:t>Just to appreciate the importance of acceleration and jerk , here is a small video for you’ll</a:t>
            </a:r>
            <a:endParaRPr lang="en-US" dirty="0"/>
          </a:p>
        </p:txBody>
      </p:sp>
      <p:sp>
        <p:nvSpPr>
          <p:cNvPr id="4" name="Rectangle 3"/>
          <p:cNvSpPr/>
          <p:nvPr/>
        </p:nvSpPr>
        <p:spPr>
          <a:xfrm>
            <a:off x="1357290" y="3286124"/>
            <a:ext cx="6254020" cy="646331"/>
          </a:xfrm>
          <a:prstGeom prst="rect">
            <a:avLst/>
          </a:prstGeom>
        </p:spPr>
        <p:txBody>
          <a:bodyPr wrap="none">
            <a:spAutoFit/>
          </a:bodyPr>
          <a:lstStyle/>
          <a:p>
            <a:r>
              <a:rPr lang="en-US" sz="3600" dirty="0" smtClean="0">
                <a:solidFill>
                  <a:schemeClr val="accent6">
                    <a:lumMod val="75000"/>
                  </a:schemeClr>
                </a:solidFill>
              </a:rPr>
              <a:t>https://youtu.be/DMKcO-T5Y4o</a:t>
            </a:r>
            <a:endParaRPr lang="en-US" sz="3600" dirty="0">
              <a:solidFill>
                <a:schemeClr val="accent6">
                  <a:lumMod val="75000"/>
                </a:schemeClr>
              </a:solidFill>
            </a:endParaRPr>
          </a:p>
        </p:txBody>
      </p:sp>
      <p:sp>
        <p:nvSpPr>
          <p:cNvPr id="5" name="Footer Placeholder 4"/>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340" y="-260945"/>
            <a:ext cx="7498080" cy="1143000"/>
          </a:xfrm>
        </p:spPr>
        <p:txBody>
          <a:bodyPr/>
          <a:lstStyle/>
          <a:p>
            <a:r>
              <a:rPr lang="en-GB" dirty="0" smtClean="0"/>
              <a:t>References:</a:t>
            </a:r>
            <a:endParaRPr lang="en-US" dirty="0"/>
          </a:p>
        </p:txBody>
      </p:sp>
      <p:sp>
        <p:nvSpPr>
          <p:cNvPr id="3" name="Content Placeholder 2"/>
          <p:cNvSpPr>
            <a:spLocks noGrp="1"/>
          </p:cNvSpPr>
          <p:nvPr>
            <p:ph idx="1"/>
          </p:nvPr>
        </p:nvSpPr>
        <p:spPr>
          <a:xfrm>
            <a:off x="1000100" y="928670"/>
            <a:ext cx="8143900" cy="5786478"/>
          </a:xfrm>
        </p:spPr>
        <p:txBody>
          <a:bodyPr>
            <a:normAutofit fontScale="47500" lnSpcReduction="20000"/>
          </a:bodyPr>
          <a:lstStyle/>
          <a:p>
            <a:pPr lvl="0" algn="just"/>
            <a:r>
              <a:rPr lang="en-IN" dirty="0" smtClean="0"/>
              <a:t>Steve Mann, Ryan Janzen, Mark Post (2006), "</a:t>
            </a:r>
            <a:r>
              <a:rPr lang="en-IN" dirty="0" err="1" smtClean="0"/>
              <a:t>Hydraulophone</a:t>
            </a:r>
            <a:r>
              <a:rPr lang="en-IN" dirty="0" smtClean="0"/>
              <a:t> Design Considerations: </a:t>
            </a:r>
            <a:r>
              <a:rPr lang="en-IN" dirty="0" err="1" smtClean="0"/>
              <a:t>Absement</a:t>
            </a:r>
            <a:r>
              <a:rPr lang="en-IN" dirty="0" smtClean="0"/>
              <a:t>, Displacement, and Velocity-Sensitive Music Keyboard in which Each Key is a Water Jet." ACM Multimedia (MM 2006), pp. 519-528, Santa Barbara, CA, Oct. 23-27, 2006. ([1])</a:t>
            </a:r>
          </a:p>
          <a:p>
            <a:pPr lvl="0" algn="just">
              <a:buNone/>
            </a:pPr>
            <a:endParaRPr lang="en-US" dirty="0" smtClean="0"/>
          </a:p>
          <a:p>
            <a:pPr lvl="0" algn="just"/>
            <a:r>
              <a:rPr lang="en-IN" dirty="0" smtClean="0"/>
              <a:t>Steve Mann, Michael Georgas, Ryan Janzen (2006), "Water jets as pixels: water fountains as both sensors and displays", Eighth IEEE International Symposium on Multimedia, IEEE ISM2006, pp. 766-772, Dec. 11-13, 2006, San Diego, CA.</a:t>
            </a:r>
          </a:p>
          <a:p>
            <a:pPr lvl="0" algn="just">
              <a:buNone/>
            </a:pPr>
            <a:endParaRPr lang="en-US" dirty="0" smtClean="0"/>
          </a:p>
          <a:p>
            <a:pPr lvl="0" algn="just"/>
            <a:r>
              <a:rPr lang="en-IN" dirty="0" smtClean="0"/>
              <a:t>Steve Mann, Ryan Janzen, Raymond Lo, Chris </a:t>
            </a:r>
            <a:r>
              <a:rPr lang="en-IN" dirty="0" err="1" smtClean="0"/>
              <a:t>Aimone</a:t>
            </a:r>
            <a:r>
              <a:rPr lang="en-IN" dirty="0" smtClean="0"/>
              <a:t> (2007), "Inventing new instruments based on a computational "hack" to make a badly tuned or </a:t>
            </a:r>
            <a:r>
              <a:rPr lang="en-IN" dirty="0" err="1" smtClean="0"/>
              <a:t>unpitched</a:t>
            </a:r>
            <a:r>
              <a:rPr lang="en-IN" dirty="0" smtClean="0"/>
              <a:t> instrument play in perfect harmony", International Computer Music Conference, ICMC2007, Aug. 27-31, 2007, Copenhagen, Denmark.</a:t>
            </a:r>
          </a:p>
          <a:p>
            <a:pPr lvl="0" algn="just">
              <a:buNone/>
            </a:pPr>
            <a:endParaRPr lang="en-IN" dirty="0" smtClean="0"/>
          </a:p>
          <a:p>
            <a:pPr lvl="0"/>
            <a:r>
              <a:rPr lang="en-IN" b="1" u="sng" dirty="0" smtClean="0">
                <a:hlinkClick r:id="rId2"/>
              </a:rPr>
              <a:t>http://math.ucr.edu/home/baez/physics/General/jerk.html</a:t>
            </a:r>
            <a:endParaRPr lang="en-IN" b="1" u="sng" dirty="0" smtClean="0"/>
          </a:p>
          <a:p>
            <a:pPr lvl="0">
              <a:buNone/>
            </a:pPr>
            <a:endParaRPr lang="en-US" b="1" dirty="0" smtClean="0"/>
          </a:p>
          <a:p>
            <a:pPr lvl="0"/>
            <a:r>
              <a:rPr lang="en-IN" b="1" u="sng" dirty="0" smtClean="0">
                <a:hlinkClick r:id="rId3"/>
              </a:rPr>
              <a:t>https://www.machinedesign.com/archive/article/21817072/the-third-derivative-of-position-is-jerk</a:t>
            </a:r>
            <a:endParaRPr lang="en-IN" b="1" u="sng" dirty="0" smtClean="0"/>
          </a:p>
          <a:p>
            <a:pPr lvl="0">
              <a:buNone/>
            </a:pPr>
            <a:endParaRPr lang="en-US" b="1" dirty="0" smtClean="0"/>
          </a:p>
          <a:p>
            <a:pPr lvl="0"/>
            <a:r>
              <a:rPr lang="en-IN" b="1" u="sng" dirty="0" smtClean="0">
                <a:hlinkClick r:id="rId4"/>
              </a:rPr>
              <a:t>https://www.researchgate.net/publication/264232855_Sensitivity_of_</a:t>
            </a:r>
          </a:p>
          <a:p>
            <a:pPr lvl="0">
              <a:buNone/>
            </a:pPr>
            <a:r>
              <a:rPr lang="en-IN" b="1" u="sng" dirty="0" smtClean="0">
                <a:hlinkClick r:id="rId4"/>
              </a:rPr>
              <a:t>Tri-Axial_Accelerometers_within_Mobile_Consumer_Electronic_Devices_A_Pilot_Study</a:t>
            </a:r>
            <a:endParaRPr lang="en-IN" b="1" u="sng" dirty="0" smtClean="0"/>
          </a:p>
          <a:p>
            <a:pPr lvl="0">
              <a:buNone/>
            </a:pPr>
            <a:endParaRPr lang="en-IN" b="1" u="sng" dirty="0" smtClean="0"/>
          </a:p>
          <a:p>
            <a:pPr lvl="0">
              <a:buFont typeface="Arial" pitchFamily="34" charset="0"/>
              <a:buChar char="•"/>
            </a:pPr>
            <a:r>
              <a:rPr lang="en-US" sz="4200" dirty="0" smtClean="0">
                <a:hlinkClick r:id="rId5"/>
              </a:rPr>
              <a:t>https://www.khanacademy.org/science/physics/one-dimensional-motion/acceleration-tutorial/a/what-are-acceleration-vs-time-graphs</a:t>
            </a:r>
            <a:endParaRPr lang="en-US" sz="4200"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274638"/>
            <a:ext cx="7862150" cy="1143000"/>
          </a:xfrm>
        </p:spPr>
        <p:txBody>
          <a:bodyPr>
            <a:normAutofit fontScale="90000"/>
          </a:bodyPr>
          <a:lstStyle/>
          <a:p>
            <a:r>
              <a:rPr lang="en-GB" sz="1800" dirty="0" smtClean="0"/>
              <a:t>Equations of Motion</a:t>
            </a:r>
            <a:br>
              <a:rPr lang="en-GB" sz="1800" dirty="0" smtClean="0"/>
            </a:br>
            <a:r>
              <a:rPr lang="en-GB" sz="1800" dirty="0" smtClean="0"/>
              <a:t/>
            </a:r>
            <a:br>
              <a:rPr lang="en-GB" sz="1800" dirty="0" smtClean="0"/>
            </a:br>
            <a:r>
              <a:rPr lang="en-GB" sz="1800" dirty="0" smtClean="0"/>
              <a:t>These equations can only be applied when acceleration of a body is constant and motion is linear</a:t>
            </a:r>
            <a:endParaRPr lang="en-US" sz="1800" dirty="0"/>
          </a:p>
        </p:txBody>
      </p:sp>
      <p:sp>
        <p:nvSpPr>
          <p:cNvPr id="3" name="Content Placeholder 2"/>
          <p:cNvSpPr>
            <a:spLocks noGrp="1"/>
          </p:cNvSpPr>
          <p:nvPr>
            <p:ph idx="1"/>
          </p:nvPr>
        </p:nvSpPr>
        <p:spPr/>
        <p:txBody>
          <a:bodyPr/>
          <a:lstStyle/>
          <a:p>
            <a:pPr fontAlgn="base"/>
            <a:r>
              <a:rPr lang="nn-NO" dirty="0" smtClean="0"/>
              <a:t>v = u + at</a:t>
            </a:r>
          </a:p>
          <a:p>
            <a:pPr fontAlgn="base"/>
            <a:r>
              <a:rPr lang="nn-NO" dirty="0" smtClean="0"/>
              <a:t>v² = u² + 2as</a:t>
            </a:r>
          </a:p>
          <a:p>
            <a:pPr fontAlgn="base"/>
            <a:r>
              <a:rPr lang="nn-NO" dirty="0" smtClean="0"/>
              <a:t>s = ut + ½at²</a:t>
            </a:r>
          </a:p>
          <a:p>
            <a:pPr>
              <a:buNone/>
            </a:pPr>
            <a:r>
              <a:rPr lang="en-GB" dirty="0" smtClean="0"/>
              <a:t>where, </a:t>
            </a:r>
          </a:p>
          <a:p>
            <a:pPr>
              <a:buNone/>
            </a:pPr>
            <a:r>
              <a:rPr lang="en-GB" dirty="0" smtClean="0"/>
              <a:t>s = displacement; </a:t>
            </a:r>
          </a:p>
          <a:p>
            <a:pPr>
              <a:buNone/>
            </a:pPr>
            <a:r>
              <a:rPr lang="en-GB" dirty="0" smtClean="0"/>
              <a:t>u = initial velocity; </a:t>
            </a:r>
          </a:p>
          <a:p>
            <a:pPr>
              <a:buNone/>
            </a:pPr>
            <a:r>
              <a:rPr lang="en-GB" dirty="0" smtClean="0"/>
              <a:t>v = final velocity; </a:t>
            </a:r>
          </a:p>
          <a:p>
            <a:pPr>
              <a:buNone/>
            </a:pPr>
            <a:r>
              <a:rPr lang="en-GB" dirty="0" smtClean="0"/>
              <a:t>a = acceleration; t = time of motion</a:t>
            </a:r>
            <a:endParaRPr lang="en-US"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pic>
        <p:nvPicPr>
          <p:cNvPr id="89090" name="Picture 2" descr="http://hyperphysics.phy-astr.gsu.edu/hbase/imgmec/tdac.gif"/>
          <p:cNvPicPr>
            <a:picLocks noChangeAspect="1" noChangeArrowheads="1"/>
          </p:cNvPicPr>
          <p:nvPr/>
        </p:nvPicPr>
        <p:blipFill>
          <a:blip r:embed="rId2"/>
          <a:srcRect/>
          <a:stretch>
            <a:fillRect/>
          </a:stretch>
        </p:blipFill>
        <p:spPr bwMode="auto">
          <a:xfrm>
            <a:off x="1785918" y="2000240"/>
            <a:ext cx="5715000" cy="2924176"/>
          </a:xfrm>
          <a:prstGeom prst="rect">
            <a:avLst/>
          </a:prstGeom>
          <a:noFill/>
        </p:spPr>
      </p:pic>
      <p:sp>
        <p:nvSpPr>
          <p:cNvPr id="6" name="Rectangle 5"/>
          <p:cNvSpPr/>
          <p:nvPr/>
        </p:nvSpPr>
        <p:spPr>
          <a:xfrm>
            <a:off x="1071538" y="214290"/>
            <a:ext cx="7858180" cy="1200329"/>
          </a:xfrm>
          <a:prstGeom prst="rect">
            <a:avLst/>
          </a:prstGeom>
        </p:spPr>
        <p:txBody>
          <a:bodyPr wrap="square">
            <a:spAutoFit/>
          </a:bodyPr>
          <a:lstStyle/>
          <a:p>
            <a:r>
              <a:rPr lang="en-GB" b="1" dirty="0" smtClean="0"/>
              <a:t>Time Dependent Acceleration</a:t>
            </a:r>
          </a:p>
          <a:p>
            <a:pPr algn="just"/>
            <a:r>
              <a:rPr lang="en-GB" dirty="0" smtClean="0"/>
              <a:t>If the </a:t>
            </a:r>
            <a:r>
              <a:rPr lang="en-GB" dirty="0" smtClean="0">
                <a:hlinkClick r:id="rId3"/>
              </a:rPr>
              <a:t>acceleration</a:t>
            </a:r>
            <a:r>
              <a:rPr lang="en-GB" dirty="0" smtClean="0"/>
              <a:t> of an object is time dependent, then calculus methods are required for motion analysis. The relationships between </a:t>
            </a:r>
            <a:r>
              <a:rPr lang="en-GB" dirty="0" smtClean="0">
                <a:hlinkClick r:id="rId4"/>
              </a:rPr>
              <a:t>position</a:t>
            </a:r>
            <a:r>
              <a:rPr lang="en-GB" dirty="0" smtClean="0"/>
              <a:t>, </a:t>
            </a:r>
            <a:r>
              <a:rPr lang="en-GB" dirty="0" smtClean="0">
                <a:hlinkClick r:id="rId5"/>
              </a:rPr>
              <a:t>velocity</a:t>
            </a:r>
            <a:r>
              <a:rPr lang="en-GB" dirty="0" smtClean="0"/>
              <a:t> and acceleration can be expressed in terms of </a:t>
            </a:r>
            <a:r>
              <a:rPr lang="en-GB" dirty="0" smtClean="0">
                <a:hlinkClick r:id="rId6"/>
              </a:rPr>
              <a:t>derivatives</a:t>
            </a:r>
            <a:r>
              <a:rPr lang="en-GB" dirty="0" smtClean="0"/>
              <a:t> or </a:t>
            </a:r>
            <a:r>
              <a:rPr lang="en-GB" dirty="0" smtClean="0">
                <a:hlinkClick r:id="rId7"/>
              </a:rPr>
              <a:t>integrals</a:t>
            </a:r>
            <a:r>
              <a:rPr lang="en-GB" dirty="0" smtClean="0"/>
              <a:t>.</a:t>
            </a:r>
            <a:endParaRPr lang="en-GB" dirty="0"/>
          </a:p>
        </p:txBody>
      </p:sp>
      <p:sp>
        <p:nvSpPr>
          <p:cNvPr id="7" name="Rectangle 6"/>
          <p:cNvSpPr/>
          <p:nvPr/>
        </p:nvSpPr>
        <p:spPr>
          <a:xfrm>
            <a:off x="142844" y="5214950"/>
            <a:ext cx="8786874" cy="1200329"/>
          </a:xfrm>
          <a:prstGeom prst="rect">
            <a:avLst/>
          </a:prstGeom>
        </p:spPr>
        <p:txBody>
          <a:bodyPr wrap="square">
            <a:spAutoFit/>
          </a:bodyPr>
          <a:lstStyle/>
          <a:p>
            <a:pPr algn="just"/>
            <a:r>
              <a:rPr lang="en-GB" dirty="0" smtClean="0"/>
              <a:t>The first derivative of a point is the slope of the tangent line at that point. When the slope of the tangent line is 0, the point is either a local minimum or a local maximum. Thus when the first derivative of a point is 0, the point is </a:t>
            </a:r>
            <a:r>
              <a:rPr lang="en-GB" b="1" dirty="0" smtClean="0"/>
              <a:t>the location of a local minimum or maximum</a:t>
            </a:r>
            <a:r>
              <a:rPr lang="en-GB" dirty="0" smtClean="0"/>
              <a:t>.</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sp>
        <p:nvSpPr>
          <p:cNvPr id="5" name="Rectangle 4"/>
          <p:cNvSpPr/>
          <p:nvPr/>
        </p:nvSpPr>
        <p:spPr>
          <a:xfrm>
            <a:off x="357158" y="214290"/>
            <a:ext cx="8501122" cy="923330"/>
          </a:xfrm>
          <a:prstGeom prst="rect">
            <a:avLst/>
          </a:prstGeom>
        </p:spPr>
        <p:txBody>
          <a:bodyPr wrap="square">
            <a:spAutoFit/>
          </a:bodyPr>
          <a:lstStyle/>
          <a:p>
            <a:pPr algn="just"/>
            <a:r>
              <a:rPr lang="en-GB" b="1" dirty="0" smtClean="0"/>
              <a:t>A Car with an initial speed of 1 m/sec was in motion for 10 minutes, and then it came to a stop, the velocity right before it stopped was 5 m/sec. What was the constant acceleration of the car?</a:t>
            </a:r>
            <a:endParaRPr lang="en-US" dirty="0"/>
          </a:p>
        </p:txBody>
      </p:sp>
      <p:sp>
        <p:nvSpPr>
          <p:cNvPr id="6" name="Rectangle 5"/>
          <p:cNvSpPr/>
          <p:nvPr/>
        </p:nvSpPr>
        <p:spPr>
          <a:xfrm>
            <a:off x="2286000" y="1859340"/>
            <a:ext cx="5929338" cy="2862322"/>
          </a:xfrm>
          <a:prstGeom prst="rect">
            <a:avLst/>
          </a:prstGeom>
        </p:spPr>
        <p:txBody>
          <a:bodyPr wrap="square">
            <a:spAutoFit/>
          </a:bodyPr>
          <a:lstStyle/>
          <a:p>
            <a:r>
              <a:rPr lang="en-GB" dirty="0" smtClean="0"/>
              <a:t>Initial Velocity= 1 m/sec</a:t>
            </a:r>
          </a:p>
          <a:p>
            <a:r>
              <a:rPr lang="en-GB" dirty="0" smtClean="0"/>
              <a:t>Final Velocity= 5 m/sec</a:t>
            </a:r>
          </a:p>
          <a:p>
            <a:r>
              <a:rPr lang="en-GB" dirty="0" smtClean="0"/>
              <a:t>Time for which the car was in motion = 10 min</a:t>
            </a:r>
          </a:p>
          <a:p>
            <a:r>
              <a:rPr lang="en-GB" dirty="0" smtClean="0"/>
              <a:t>Acceleration = ?</a:t>
            </a:r>
          </a:p>
          <a:p>
            <a:endParaRPr lang="en-GB" b="1" dirty="0" smtClean="0"/>
          </a:p>
          <a:p>
            <a:r>
              <a:rPr lang="en-GB" b="1" dirty="0" smtClean="0"/>
              <a:t>v = u+ at</a:t>
            </a:r>
            <a:endParaRPr lang="en-GB" dirty="0" smtClean="0"/>
          </a:p>
          <a:p>
            <a:r>
              <a:rPr lang="en-GB" dirty="0" smtClean="0"/>
              <a:t>5 = 1+ a× (10×60)</a:t>
            </a:r>
          </a:p>
          <a:p>
            <a:r>
              <a:rPr lang="en-GB" dirty="0" smtClean="0"/>
              <a:t>a × 600 = 4</a:t>
            </a:r>
          </a:p>
          <a:p>
            <a:r>
              <a:rPr lang="en-GB" dirty="0" smtClean="0"/>
              <a:t>a = 4/600</a:t>
            </a:r>
          </a:p>
          <a:p>
            <a:r>
              <a:rPr lang="en-GB" dirty="0" smtClean="0"/>
              <a:t>a = 0.0066 m/sec</a:t>
            </a:r>
            <a:r>
              <a:rPr lang="en-GB" baseline="30000" dirty="0" smtClean="0"/>
              <a:t>2</a:t>
            </a:r>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sp>
        <p:nvSpPr>
          <p:cNvPr id="5" name="Rectangle 4"/>
          <p:cNvSpPr/>
          <p:nvPr/>
        </p:nvSpPr>
        <p:spPr>
          <a:xfrm>
            <a:off x="214282" y="142852"/>
            <a:ext cx="8643998" cy="646331"/>
          </a:xfrm>
          <a:prstGeom prst="rect">
            <a:avLst/>
          </a:prstGeom>
        </p:spPr>
        <p:txBody>
          <a:bodyPr wrap="square">
            <a:spAutoFit/>
          </a:bodyPr>
          <a:lstStyle/>
          <a:p>
            <a:r>
              <a:rPr lang="en-GB" b="1" dirty="0" smtClean="0"/>
              <a:t>A cycle covered 2 km in 8 minutes and the initial velocity of the cycle was 1 m/sec. Find the acceleration that the cycle had in its motion.</a:t>
            </a:r>
            <a:endParaRPr lang="en-US" dirty="0"/>
          </a:p>
        </p:txBody>
      </p:sp>
      <p:sp>
        <p:nvSpPr>
          <p:cNvPr id="6" name="Rectangle 5"/>
          <p:cNvSpPr/>
          <p:nvPr/>
        </p:nvSpPr>
        <p:spPr>
          <a:xfrm>
            <a:off x="1000100" y="1857364"/>
            <a:ext cx="6858000" cy="2308324"/>
          </a:xfrm>
          <a:prstGeom prst="rect">
            <a:avLst/>
          </a:prstGeom>
        </p:spPr>
        <p:txBody>
          <a:bodyPr wrap="square">
            <a:spAutoFit/>
          </a:bodyPr>
          <a:lstStyle/>
          <a:p>
            <a:r>
              <a:rPr lang="en-GB" dirty="0" smtClean="0"/>
              <a:t>Displacement covered= 2km</a:t>
            </a:r>
          </a:p>
          <a:p>
            <a:r>
              <a:rPr lang="en-GB" dirty="0" smtClean="0"/>
              <a:t>Total Time Taken = 8minutes= 8× 60= 480 s</a:t>
            </a:r>
          </a:p>
          <a:p>
            <a:r>
              <a:rPr lang="en-GB" dirty="0" smtClean="0"/>
              <a:t>Initial Velocity= 1 m/s</a:t>
            </a:r>
          </a:p>
          <a:p>
            <a:endParaRPr lang="en-GB" b="1" dirty="0" smtClean="0"/>
          </a:p>
          <a:p>
            <a:r>
              <a:rPr lang="en-GB" b="1" dirty="0" smtClean="0"/>
              <a:t>Equation of motion, S= </a:t>
            </a:r>
            <a:r>
              <a:rPr lang="en-GB" b="1" dirty="0" err="1" smtClean="0"/>
              <a:t>ut</a:t>
            </a:r>
            <a:r>
              <a:rPr lang="en-GB" b="1" dirty="0" smtClean="0"/>
              <a:t> + 1/2(at</a:t>
            </a:r>
            <a:r>
              <a:rPr lang="en-GB" b="1" baseline="30000" dirty="0" smtClean="0"/>
              <a:t>2</a:t>
            </a:r>
            <a:r>
              <a:rPr lang="en-GB" b="1" dirty="0" smtClean="0"/>
              <a:t>)</a:t>
            </a:r>
            <a:endParaRPr lang="en-GB" dirty="0" smtClean="0"/>
          </a:p>
          <a:p>
            <a:r>
              <a:rPr lang="en-GB" dirty="0" smtClean="0"/>
              <a:t>2000= 1× 480 + 1/2(a×480</a:t>
            </a:r>
            <a:r>
              <a:rPr lang="en-GB" baseline="30000" dirty="0" smtClean="0"/>
              <a:t>2</a:t>
            </a:r>
            <a:r>
              <a:rPr lang="en-GB" dirty="0" smtClean="0"/>
              <a:t>)</a:t>
            </a:r>
          </a:p>
          <a:p>
            <a:r>
              <a:rPr lang="en-GB" dirty="0" smtClean="0"/>
              <a:t>2000= 480+ 115200a</a:t>
            </a:r>
          </a:p>
          <a:p>
            <a:r>
              <a:rPr lang="en-GB" dirty="0" smtClean="0"/>
              <a:t>1520= 115200a</a:t>
            </a:r>
            <a:endParaRPr lang="en-GB"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sp>
        <p:nvSpPr>
          <p:cNvPr id="5" name="Rectangle 4"/>
          <p:cNvSpPr/>
          <p:nvPr/>
        </p:nvSpPr>
        <p:spPr>
          <a:xfrm>
            <a:off x="428596" y="285728"/>
            <a:ext cx="8429684" cy="646331"/>
          </a:xfrm>
          <a:prstGeom prst="rect">
            <a:avLst/>
          </a:prstGeom>
        </p:spPr>
        <p:txBody>
          <a:bodyPr wrap="square">
            <a:spAutoFit/>
          </a:bodyPr>
          <a:lstStyle/>
          <a:p>
            <a:r>
              <a:rPr lang="en-GB" b="1" dirty="0" smtClean="0"/>
              <a:t>A toy is accidentally dropped by a kid from his roof. The final velocity of the toy before it reached the ground was 8m/sec. Find the height of the building.</a:t>
            </a:r>
            <a:endParaRPr lang="en-US" dirty="0"/>
          </a:p>
        </p:txBody>
      </p:sp>
      <p:sp>
        <p:nvSpPr>
          <p:cNvPr id="119810" name="Rectangle 2"/>
          <p:cNvSpPr>
            <a:spLocks noChangeArrowheads="1"/>
          </p:cNvSpPr>
          <p:nvPr/>
        </p:nvSpPr>
        <p:spPr bwMode="auto">
          <a:xfrm>
            <a:off x="1214414" y="1285860"/>
            <a:ext cx="6771918" cy="286232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Acceleration of the toy is equal to the acceleration due to gravity.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a = g = 9.8m/s</a:t>
            </a:r>
            <a:r>
              <a:rPr kumimoji="0" lang="en-US" sz="1800" b="0" i="0" u="none" strike="noStrike" cap="none" normalizeH="0" baseline="30000" dirty="0" smtClean="0">
                <a:ln>
                  <a:noFill/>
                </a:ln>
                <a:solidFill>
                  <a:schemeClr val="tx1"/>
                </a:solidFill>
                <a:effectLst/>
                <a:latin typeface="Arial" charset="0"/>
                <a:cs typeface="Arial" charset="0"/>
              </a:rPr>
              <a:t>2</a:t>
            </a: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Final velocity= 8m/s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Initial velocity= 0m/s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v</a:t>
            </a:r>
            <a:r>
              <a:rPr kumimoji="0" lang="en-US" sz="1800" b="1" i="0" u="none" strike="noStrike" cap="none" normalizeH="0" baseline="30000" dirty="0" smtClean="0">
                <a:ln>
                  <a:noFill/>
                </a:ln>
                <a:solidFill>
                  <a:schemeClr val="tx1"/>
                </a:solidFill>
                <a:effectLst/>
                <a:latin typeface="Arial" charset="0"/>
                <a:cs typeface="Arial" charset="0"/>
              </a:rPr>
              <a:t>2</a:t>
            </a:r>
            <a:r>
              <a:rPr kumimoji="0" lang="en-US" sz="1800" b="1" i="0" u="none" strike="noStrike" cap="none" normalizeH="0" baseline="0" dirty="0" smtClean="0">
                <a:ln>
                  <a:noFill/>
                </a:ln>
                <a:solidFill>
                  <a:schemeClr val="tx1"/>
                </a:solidFill>
                <a:effectLst/>
                <a:latin typeface="Arial" charset="0"/>
                <a:cs typeface="Arial" charset="0"/>
              </a:rPr>
              <a:t>= u</a:t>
            </a:r>
            <a:r>
              <a:rPr kumimoji="0" lang="en-US" sz="1800" b="1" i="0" u="none" strike="noStrike" cap="none" normalizeH="0" baseline="30000" dirty="0" smtClean="0">
                <a:ln>
                  <a:noFill/>
                </a:ln>
                <a:solidFill>
                  <a:schemeClr val="tx1"/>
                </a:solidFill>
                <a:effectLst/>
                <a:latin typeface="Arial" charset="0"/>
                <a:cs typeface="Arial" charset="0"/>
              </a:rPr>
              <a:t>2</a:t>
            </a:r>
            <a:r>
              <a:rPr kumimoji="0" lang="en-US" sz="1800" b="1" i="0" u="none" strike="noStrike" cap="none" normalizeH="0" baseline="0" dirty="0" smtClean="0">
                <a:ln>
                  <a:noFill/>
                </a:ln>
                <a:solidFill>
                  <a:schemeClr val="tx1"/>
                </a:solidFill>
                <a:effectLst/>
                <a:latin typeface="Arial" charset="0"/>
                <a:cs typeface="Arial" charset="0"/>
              </a:rPr>
              <a:t>+ 2aS</a:t>
            </a: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8</a:t>
            </a:r>
            <a:r>
              <a:rPr kumimoji="0" lang="en-US" sz="1800" b="0" i="0" u="none" strike="noStrike" cap="none" normalizeH="0" baseline="30000" dirty="0" smtClean="0">
                <a:ln>
                  <a:noFill/>
                </a:ln>
                <a:solidFill>
                  <a:schemeClr val="tx1"/>
                </a:solidFill>
                <a:effectLst/>
                <a:latin typeface="Arial" charset="0"/>
                <a:cs typeface="Arial" charset="0"/>
              </a:rPr>
              <a:t>2 </a:t>
            </a:r>
            <a:r>
              <a:rPr kumimoji="0" lang="en-US" sz="1800" b="0" i="0" u="none" strike="noStrike" cap="none" normalizeH="0" baseline="0" dirty="0" smtClean="0">
                <a:ln>
                  <a:noFill/>
                </a:ln>
                <a:solidFill>
                  <a:schemeClr val="tx1"/>
                </a:solidFill>
                <a:effectLst/>
                <a:latin typeface="Arial" charset="0"/>
                <a:cs typeface="Arial" charset="0"/>
              </a:rPr>
              <a:t>= 0+ 2×9.8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S = 64/(9.8×2)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S = 3.26 meters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Hence, the height of the building is 3.26 meters.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348" y="-51937"/>
            <a:ext cx="7498080" cy="796908"/>
          </a:xfrm>
        </p:spPr>
        <p:txBody>
          <a:bodyPr/>
          <a:lstStyle/>
          <a:p>
            <a:r>
              <a:rPr lang="en-GB" dirty="0" smtClean="0"/>
              <a:t>It’s derivatives............</a:t>
            </a:r>
            <a:endParaRPr lang="en-US" dirty="0"/>
          </a:p>
        </p:txBody>
      </p:sp>
      <p:grpSp>
        <p:nvGrpSpPr>
          <p:cNvPr id="7" name="Group 6"/>
          <p:cNvGrpSpPr/>
          <p:nvPr/>
        </p:nvGrpSpPr>
        <p:grpSpPr>
          <a:xfrm>
            <a:off x="1083784" y="1000108"/>
            <a:ext cx="7000924" cy="5262134"/>
            <a:chOff x="1083784" y="1000108"/>
            <a:chExt cx="7000924" cy="5262134"/>
          </a:xfrm>
        </p:grpSpPr>
        <p:pic>
          <p:nvPicPr>
            <p:cNvPr id="2050" name="Picture 2"/>
            <p:cNvPicPr>
              <a:picLocks noChangeAspect="1" noChangeArrowheads="1"/>
            </p:cNvPicPr>
            <p:nvPr/>
          </p:nvPicPr>
          <p:blipFill>
            <a:blip r:embed="rId3"/>
            <a:srcRect/>
            <a:stretch>
              <a:fillRect/>
            </a:stretch>
          </p:blipFill>
          <p:spPr bwMode="auto">
            <a:xfrm>
              <a:off x="1428728" y="1071546"/>
              <a:ext cx="6357982" cy="5190696"/>
            </a:xfrm>
            <a:prstGeom prst="rect">
              <a:avLst/>
            </a:prstGeom>
            <a:noFill/>
            <a:ln w="9525">
              <a:noFill/>
              <a:miter lim="800000"/>
              <a:headEnd/>
              <a:tailEnd/>
            </a:ln>
            <a:effectLst/>
          </p:spPr>
        </p:pic>
        <p:sp>
          <p:nvSpPr>
            <p:cNvPr id="6" name="Rounded Rectangle 5"/>
            <p:cNvSpPr/>
            <p:nvPr/>
          </p:nvSpPr>
          <p:spPr>
            <a:xfrm>
              <a:off x="1083784" y="1000108"/>
              <a:ext cx="7000924" cy="2500330"/>
            </a:xfrm>
            <a:prstGeom prst="roundRect">
              <a:avLst/>
            </a:prstGeom>
            <a:solidFill>
              <a:schemeClr val="bg1">
                <a:alpha val="0"/>
              </a:schemeClr>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ooter Placeholder 7"/>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154748"/>
            <a:ext cx="7498080" cy="714380"/>
          </a:xfrm>
        </p:spPr>
        <p:txBody>
          <a:bodyPr>
            <a:normAutofit/>
          </a:bodyPr>
          <a:lstStyle/>
          <a:p>
            <a:r>
              <a:rPr lang="en-GB" sz="2400" dirty="0" smtClean="0"/>
              <a:t>Questions to ponder:</a:t>
            </a:r>
            <a:endParaRPr lang="en-US" sz="2400" dirty="0"/>
          </a:p>
        </p:txBody>
      </p:sp>
      <p:sp>
        <p:nvSpPr>
          <p:cNvPr id="7" name="Rectangle 6"/>
          <p:cNvSpPr/>
          <p:nvPr/>
        </p:nvSpPr>
        <p:spPr>
          <a:xfrm>
            <a:off x="285720" y="1214422"/>
            <a:ext cx="4071966" cy="1631216"/>
          </a:xfrm>
          <a:prstGeom prst="rect">
            <a:avLst/>
          </a:prstGeom>
        </p:spPr>
        <p:txBody>
          <a:bodyPr wrap="square">
            <a:spAutoFit/>
          </a:bodyPr>
          <a:lstStyle/>
          <a:p>
            <a:pPr algn="just"/>
            <a:r>
              <a:rPr lang="en-GB" sz="2000" dirty="0" smtClean="0"/>
              <a:t>1.  A particle moves along an axis, and its velocity is shown in the graph below. When does the particle have maximum speed ? Also trace the movement of the particle</a:t>
            </a:r>
            <a:endParaRPr lang="en-US" sz="2000" dirty="0"/>
          </a:p>
        </p:txBody>
      </p:sp>
      <p:grpSp>
        <p:nvGrpSpPr>
          <p:cNvPr id="10" name="Group 9"/>
          <p:cNvGrpSpPr/>
          <p:nvPr/>
        </p:nvGrpSpPr>
        <p:grpSpPr>
          <a:xfrm>
            <a:off x="5143504" y="0"/>
            <a:ext cx="3643338" cy="3714776"/>
            <a:chOff x="2557463" y="1404938"/>
            <a:chExt cx="4029075" cy="4048125"/>
          </a:xfrm>
        </p:grpSpPr>
        <p:pic>
          <p:nvPicPr>
            <p:cNvPr id="1027" name="Picture 3"/>
            <p:cNvPicPr>
              <a:picLocks noChangeAspect="1" noChangeArrowheads="1"/>
            </p:cNvPicPr>
            <p:nvPr/>
          </p:nvPicPr>
          <p:blipFill>
            <a:blip r:embed="rId3"/>
            <a:srcRect/>
            <a:stretch>
              <a:fillRect/>
            </a:stretch>
          </p:blipFill>
          <p:spPr bwMode="auto">
            <a:xfrm>
              <a:off x="2557463" y="1404938"/>
              <a:ext cx="4029075" cy="4048125"/>
            </a:xfrm>
            <a:prstGeom prst="rect">
              <a:avLst/>
            </a:prstGeom>
            <a:noFill/>
            <a:ln w="9525">
              <a:noFill/>
              <a:miter lim="800000"/>
              <a:headEnd/>
              <a:tailEnd/>
            </a:ln>
            <a:effectLst/>
          </p:spPr>
        </p:pic>
        <p:sp>
          <p:nvSpPr>
            <p:cNvPr id="9" name="Rectangle 8"/>
            <p:cNvSpPr/>
            <p:nvPr/>
          </p:nvSpPr>
          <p:spPr>
            <a:xfrm>
              <a:off x="3786182" y="1500174"/>
              <a:ext cx="2786082" cy="107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072066" y="3543300"/>
            <a:ext cx="2643206" cy="3314700"/>
            <a:chOff x="5715008" y="1500174"/>
            <a:chExt cx="2643206" cy="3314700"/>
          </a:xfrm>
        </p:grpSpPr>
        <p:pic>
          <p:nvPicPr>
            <p:cNvPr id="1028" name="Picture 4"/>
            <p:cNvPicPr>
              <a:picLocks noChangeAspect="1" noChangeArrowheads="1"/>
            </p:cNvPicPr>
            <p:nvPr/>
          </p:nvPicPr>
          <p:blipFill>
            <a:blip r:embed="rId4"/>
            <a:srcRect/>
            <a:stretch>
              <a:fillRect/>
            </a:stretch>
          </p:blipFill>
          <p:spPr bwMode="auto">
            <a:xfrm>
              <a:off x="5715008" y="1500174"/>
              <a:ext cx="2552700" cy="3314700"/>
            </a:xfrm>
            <a:prstGeom prst="rect">
              <a:avLst/>
            </a:prstGeom>
            <a:noFill/>
            <a:ln w="9525">
              <a:noFill/>
              <a:miter lim="800000"/>
              <a:headEnd/>
              <a:tailEnd/>
            </a:ln>
            <a:effectLst/>
          </p:spPr>
        </p:pic>
        <p:sp>
          <p:nvSpPr>
            <p:cNvPr id="12" name="Rectangle 11"/>
            <p:cNvSpPr/>
            <p:nvPr/>
          </p:nvSpPr>
          <p:spPr>
            <a:xfrm>
              <a:off x="8001024" y="2000240"/>
              <a:ext cx="357190" cy="1500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214282" y="3786190"/>
            <a:ext cx="4000528" cy="2554545"/>
          </a:xfrm>
          <a:prstGeom prst="rect">
            <a:avLst/>
          </a:prstGeom>
        </p:spPr>
        <p:txBody>
          <a:bodyPr wrap="square">
            <a:spAutoFit/>
          </a:bodyPr>
          <a:lstStyle/>
          <a:p>
            <a:pPr algn="just"/>
            <a:r>
              <a:rPr lang="en-GB" sz="2000" dirty="0" smtClean="0"/>
              <a:t>2. A dynamite blast propels a heavy rock straight up with a launch velocity of 160 ft/s. It reaches a height of S = 160t – 16t</a:t>
            </a:r>
            <a:r>
              <a:rPr lang="en-GB" sz="2000" baseline="30000" dirty="0" smtClean="0"/>
              <a:t>2  </a:t>
            </a:r>
            <a:r>
              <a:rPr lang="en-GB" sz="2000" dirty="0" smtClean="0"/>
              <a:t> after t seconds. (a) How high does the rock go?(b) What is the acceleration of the rock at any time t during its flight?</a:t>
            </a:r>
            <a:endParaRPr lang="en-US" sz="2000" dirty="0"/>
          </a:p>
        </p:txBody>
      </p:sp>
      <p:sp>
        <p:nvSpPr>
          <p:cNvPr id="11" name="Footer Placeholder 10"/>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sp>
        <p:nvSpPr>
          <p:cNvPr id="5" name="TextBox 4"/>
          <p:cNvSpPr txBox="1"/>
          <p:nvPr/>
        </p:nvSpPr>
        <p:spPr>
          <a:xfrm>
            <a:off x="1071538" y="428604"/>
            <a:ext cx="6477414" cy="923330"/>
          </a:xfrm>
          <a:prstGeom prst="rect">
            <a:avLst/>
          </a:prstGeom>
          <a:noFill/>
        </p:spPr>
        <p:txBody>
          <a:bodyPr wrap="none" rtlCol="0">
            <a:spAutoFit/>
          </a:bodyPr>
          <a:lstStyle/>
          <a:p>
            <a:r>
              <a:rPr lang="en-GB" dirty="0" smtClean="0"/>
              <a:t>If a particle is moving in space with a velocity function v(t) = t</a:t>
            </a:r>
            <a:r>
              <a:rPr lang="en-GB" baseline="30000" dirty="0" smtClean="0"/>
              <a:t>2</a:t>
            </a:r>
            <a:r>
              <a:rPr lang="en-GB" dirty="0" smtClean="0"/>
              <a:t>-2t-8</a:t>
            </a:r>
          </a:p>
          <a:p>
            <a:pPr marL="342900" indent="-342900">
              <a:buAutoNum type="arabicParenR"/>
            </a:pPr>
            <a:r>
              <a:rPr lang="en-GB" dirty="0" smtClean="0"/>
              <a:t>At what time if any is particle is at rest</a:t>
            </a:r>
          </a:p>
          <a:p>
            <a:pPr marL="342900" indent="-342900">
              <a:buAutoNum type="arabicParenR"/>
            </a:pPr>
            <a:r>
              <a:rPr lang="en-GB" dirty="0" smtClean="0"/>
              <a:t>What is the acceleration at time t = 3 s </a:t>
            </a:r>
            <a:endParaRPr lang="en-US" dirty="0"/>
          </a:p>
        </p:txBody>
      </p:sp>
      <p:sp>
        <p:nvSpPr>
          <p:cNvPr id="6" name="TextBox 5"/>
          <p:cNvSpPr txBox="1"/>
          <p:nvPr/>
        </p:nvSpPr>
        <p:spPr>
          <a:xfrm>
            <a:off x="1071538" y="3429000"/>
            <a:ext cx="7538795" cy="1754326"/>
          </a:xfrm>
          <a:prstGeom prst="rect">
            <a:avLst/>
          </a:prstGeom>
          <a:noFill/>
        </p:spPr>
        <p:txBody>
          <a:bodyPr wrap="none" rtlCol="0">
            <a:spAutoFit/>
          </a:bodyPr>
          <a:lstStyle/>
          <a:p>
            <a:r>
              <a:rPr lang="en-GB" dirty="0" smtClean="0"/>
              <a:t>A soccer ball is kicked into the air so that the path of flight can be</a:t>
            </a:r>
          </a:p>
          <a:p>
            <a:r>
              <a:rPr lang="en-GB" dirty="0" smtClean="0"/>
              <a:t> modelled by the function, x(t) = -4.9t</a:t>
            </a:r>
            <a:r>
              <a:rPr lang="en-GB" baseline="30000" dirty="0" smtClean="0"/>
              <a:t>2</a:t>
            </a:r>
            <a:r>
              <a:rPr lang="en-GB" dirty="0" smtClean="0"/>
              <a:t>+9.8t+5</a:t>
            </a:r>
          </a:p>
          <a:p>
            <a:pPr marL="342900" indent="-342900">
              <a:buAutoNum type="arabicParenR"/>
            </a:pPr>
            <a:r>
              <a:rPr lang="en-GB" dirty="0" smtClean="0"/>
              <a:t>At what time will the ball land?</a:t>
            </a:r>
          </a:p>
          <a:p>
            <a:pPr marL="342900" indent="-342900">
              <a:buAutoNum type="arabicParenR"/>
            </a:pPr>
            <a:r>
              <a:rPr lang="en-GB" dirty="0" smtClean="0"/>
              <a:t> How many meters above the ground was the ball kicked initially</a:t>
            </a:r>
          </a:p>
          <a:p>
            <a:pPr marL="342900" indent="-342900">
              <a:buAutoNum type="arabicParenR" startAt="3"/>
            </a:pPr>
            <a:r>
              <a:rPr lang="en-GB" dirty="0" smtClean="0"/>
              <a:t>What is the maximum height the ball will reach and at what time it occurs?</a:t>
            </a:r>
          </a:p>
          <a:p>
            <a:pPr marL="342900" indent="-342900">
              <a:buAutoNum type="arabicParenR" startAt="3"/>
            </a:pPr>
            <a:r>
              <a:rPr lang="en-GB" dirty="0" smtClean="0"/>
              <a:t> What is the acceleration of the ball at 0.8 s and 2 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1538" y="142852"/>
            <a:ext cx="7643866" cy="1938992"/>
          </a:xfrm>
          <a:prstGeom prst="rect">
            <a:avLst/>
          </a:prstGeom>
        </p:spPr>
        <p:txBody>
          <a:bodyPr wrap="square">
            <a:spAutoFit/>
          </a:bodyPr>
          <a:lstStyle/>
          <a:p>
            <a:pPr algn="just"/>
            <a:r>
              <a:rPr lang="en-GB" sz="2000" dirty="0" smtClean="0"/>
              <a:t>3. A confident race car driver is cruising at a constant velocity of 20 m/s. As she nears the finish line, the race car driver starts to accelerate. The graph shown below gives the acceleration of the race car as it starts to speed up. Assume the race car had a velocity of 20 m/s at time t=0s. What is the velocity of the race car after the 8 seconds of acceleration shown in the graph?</a:t>
            </a:r>
            <a:endParaRPr lang="en-US" sz="2000" dirty="0"/>
          </a:p>
        </p:txBody>
      </p:sp>
      <p:grpSp>
        <p:nvGrpSpPr>
          <p:cNvPr id="11" name="Group 10"/>
          <p:cNvGrpSpPr/>
          <p:nvPr/>
        </p:nvGrpSpPr>
        <p:grpSpPr>
          <a:xfrm>
            <a:off x="1357290" y="2143116"/>
            <a:ext cx="5993866" cy="3798356"/>
            <a:chOff x="1357290" y="2143116"/>
            <a:chExt cx="5993866" cy="3798356"/>
          </a:xfrm>
        </p:grpSpPr>
        <p:cxnSp>
          <p:nvCxnSpPr>
            <p:cNvPr id="8" name="Straight Arrow Connector 7"/>
            <p:cNvCxnSpPr/>
            <p:nvPr/>
          </p:nvCxnSpPr>
          <p:spPr>
            <a:xfrm rot="5400000">
              <a:off x="500034" y="4000504"/>
              <a:ext cx="3714776" cy="158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00232" y="5500702"/>
              <a:ext cx="4572032" cy="158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7422" y="3000372"/>
              <a:ext cx="3929090" cy="250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71670" y="2857496"/>
              <a:ext cx="300082" cy="369332"/>
            </a:xfrm>
            <a:prstGeom prst="rect">
              <a:avLst/>
            </a:prstGeom>
            <a:noFill/>
          </p:spPr>
          <p:txBody>
            <a:bodyPr wrap="none" rtlCol="0">
              <a:spAutoFit/>
            </a:bodyPr>
            <a:lstStyle/>
            <a:p>
              <a:r>
                <a:rPr lang="en-GB" dirty="0" smtClean="0"/>
                <a:t>6</a:t>
              </a:r>
              <a:endParaRPr lang="en-US" dirty="0"/>
            </a:p>
          </p:txBody>
        </p:sp>
        <p:sp>
          <p:nvSpPr>
            <p:cNvPr id="16" name="TextBox 15"/>
            <p:cNvSpPr txBox="1"/>
            <p:nvPr/>
          </p:nvSpPr>
          <p:spPr>
            <a:xfrm>
              <a:off x="6143636" y="5572140"/>
              <a:ext cx="300082" cy="369332"/>
            </a:xfrm>
            <a:prstGeom prst="rect">
              <a:avLst/>
            </a:prstGeom>
            <a:noFill/>
          </p:spPr>
          <p:txBody>
            <a:bodyPr wrap="none" rtlCol="0">
              <a:spAutoFit/>
            </a:bodyPr>
            <a:lstStyle/>
            <a:p>
              <a:r>
                <a:rPr lang="en-GB" dirty="0" smtClean="0"/>
                <a:t>8</a:t>
              </a:r>
              <a:endParaRPr lang="en-US" dirty="0"/>
            </a:p>
          </p:txBody>
        </p:sp>
        <p:sp>
          <p:nvSpPr>
            <p:cNvPr id="17" name="TextBox 16"/>
            <p:cNvSpPr txBox="1"/>
            <p:nvPr/>
          </p:nvSpPr>
          <p:spPr>
            <a:xfrm>
              <a:off x="6786578" y="5572140"/>
              <a:ext cx="564578" cy="369332"/>
            </a:xfrm>
            <a:prstGeom prst="rect">
              <a:avLst/>
            </a:prstGeom>
            <a:noFill/>
          </p:spPr>
          <p:txBody>
            <a:bodyPr wrap="none" rtlCol="0">
              <a:spAutoFit/>
            </a:bodyPr>
            <a:lstStyle/>
            <a:p>
              <a:r>
                <a:rPr lang="en-GB" dirty="0" smtClean="0"/>
                <a:t>t (s)</a:t>
              </a:r>
              <a:endParaRPr lang="en-US" dirty="0"/>
            </a:p>
          </p:txBody>
        </p:sp>
        <p:sp>
          <p:nvSpPr>
            <p:cNvPr id="18" name="TextBox 17"/>
            <p:cNvSpPr txBox="1"/>
            <p:nvPr/>
          </p:nvSpPr>
          <p:spPr>
            <a:xfrm>
              <a:off x="1357290" y="2143116"/>
              <a:ext cx="968535" cy="369332"/>
            </a:xfrm>
            <a:prstGeom prst="rect">
              <a:avLst/>
            </a:prstGeom>
            <a:noFill/>
          </p:spPr>
          <p:txBody>
            <a:bodyPr wrap="none" rtlCol="0">
              <a:spAutoFit/>
            </a:bodyPr>
            <a:lstStyle/>
            <a:p>
              <a:r>
                <a:rPr lang="en-GB" dirty="0" smtClean="0"/>
                <a:t>a (m/s</a:t>
              </a:r>
              <a:r>
                <a:rPr lang="en-GB" baseline="30000" dirty="0" smtClean="0"/>
                <a:t>2</a:t>
              </a:r>
              <a:r>
                <a:rPr lang="en-GB" dirty="0" smtClean="0"/>
                <a:t> )</a:t>
              </a:r>
              <a:endParaRPr lang="en-US" dirty="0"/>
            </a:p>
          </p:txBody>
        </p:sp>
      </p:grpSp>
      <p:sp>
        <p:nvSpPr>
          <p:cNvPr id="13" name="Footer Placeholder 1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pic>
        <p:nvPicPr>
          <p:cNvPr id="87043" name="Picture 3"/>
          <p:cNvPicPr>
            <a:picLocks noChangeAspect="1" noChangeArrowheads="1"/>
          </p:cNvPicPr>
          <p:nvPr/>
        </p:nvPicPr>
        <p:blipFill>
          <a:blip r:embed="rId3"/>
          <a:srcRect/>
          <a:stretch>
            <a:fillRect/>
          </a:stretch>
        </p:blipFill>
        <p:spPr bwMode="auto">
          <a:xfrm>
            <a:off x="5072066" y="1285860"/>
            <a:ext cx="3695700" cy="3810000"/>
          </a:xfrm>
          <a:prstGeom prst="rect">
            <a:avLst/>
          </a:prstGeom>
          <a:noFill/>
          <a:ln w="9525">
            <a:noFill/>
            <a:miter lim="800000"/>
            <a:headEnd/>
            <a:tailEnd/>
          </a:ln>
          <a:effectLst/>
        </p:spPr>
      </p:pic>
      <p:sp>
        <p:nvSpPr>
          <p:cNvPr id="8" name="Rectangle 7"/>
          <p:cNvSpPr/>
          <p:nvPr/>
        </p:nvSpPr>
        <p:spPr>
          <a:xfrm>
            <a:off x="357158" y="571480"/>
            <a:ext cx="4572000" cy="1200329"/>
          </a:xfrm>
          <a:prstGeom prst="rect">
            <a:avLst/>
          </a:prstGeom>
        </p:spPr>
        <p:txBody>
          <a:bodyPr>
            <a:spAutoFit/>
          </a:bodyPr>
          <a:lstStyle/>
          <a:p>
            <a:r>
              <a:rPr lang="en-GB" dirty="0" smtClean="0"/>
              <a:t>A sailboat is sailing in a straight line with a velocity of 10 m/s. Then at time t=0s, a stiff wind blows causing the sailboat to accelerate as seen in the diagram below. </a:t>
            </a:r>
            <a:endParaRPr lang="en-US" dirty="0"/>
          </a:p>
        </p:txBody>
      </p:sp>
      <p:sp>
        <p:nvSpPr>
          <p:cNvPr id="9" name="Rectangle 8"/>
          <p:cNvSpPr/>
          <p:nvPr/>
        </p:nvSpPr>
        <p:spPr>
          <a:xfrm>
            <a:off x="285720" y="2000240"/>
            <a:ext cx="4572000" cy="646331"/>
          </a:xfrm>
          <a:prstGeom prst="rect">
            <a:avLst/>
          </a:prstGeom>
        </p:spPr>
        <p:txBody>
          <a:bodyPr>
            <a:spAutoFit/>
          </a:bodyPr>
          <a:lstStyle/>
          <a:p>
            <a:r>
              <a:rPr lang="en-GB" dirty="0" smtClean="0"/>
              <a:t>What is the velocity of the sailboat after the wind has blown for 9 seconds?</a:t>
            </a:r>
            <a:endParaRPr lang="en-US" dirty="0"/>
          </a:p>
        </p:txBody>
      </p:sp>
      <p:sp>
        <p:nvSpPr>
          <p:cNvPr id="10" name="Rectangle 9"/>
          <p:cNvSpPr/>
          <p:nvPr/>
        </p:nvSpPr>
        <p:spPr>
          <a:xfrm>
            <a:off x="285720" y="4214818"/>
            <a:ext cx="4572000" cy="646331"/>
          </a:xfrm>
          <a:prstGeom prst="rect">
            <a:avLst/>
          </a:prstGeom>
        </p:spPr>
        <p:txBody>
          <a:bodyPr>
            <a:spAutoFit/>
          </a:bodyPr>
          <a:lstStyle/>
          <a:p>
            <a:r>
              <a:rPr lang="en-GB" dirty="0" smtClean="0"/>
              <a:t>Answer:</a:t>
            </a:r>
          </a:p>
          <a:p>
            <a:r>
              <a:rPr lang="en-GB" dirty="0" smtClean="0"/>
              <a:t>The final velocity of the sailboat is </a:t>
            </a:r>
            <a:r>
              <a:rPr lang="en-GB" dirty="0" err="1" smtClean="0"/>
              <a:t>v</a:t>
            </a:r>
            <a:r>
              <a:rPr lang="en-GB" baseline="-25000" dirty="0" err="1" smtClean="0"/>
              <a:t>f</a:t>
            </a:r>
            <a:r>
              <a:rPr lang="en-GB" dirty="0" smtClean="0"/>
              <a:t>=28 m/s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pic>
        <p:nvPicPr>
          <p:cNvPr id="86018" name="Picture 2" descr="https://media1.shmoop.com/images/calculus/calc_ftoc_velocity_graphik_24.png"/>
          <p:cNvPicPr>
            <a:picLocks noChangeAspect="1" noChangeArrowheads="1"/>
          </p:cNvPicPr>
          <p:nvPr/>
        </p:nvPicPr>
        <p:blipFill>
          <a:blip r:embed="rId2"/>
          <a:srcRect/>
          <a:stretch>
            <a:fillRect/>
          </a:stretch>
        </p:blipFill>
        <p:spPr bwMode="auto">
          <a:xfrm>
            <a:off x="3214678" y="1285860"/>
            <a:ext cx="2828925" cy="1866901"/>
          </a:xfrm>
          <a:prstGeom prst="rect">
            <a:avLst/>
          </a:prstGeom>
          <a:noFill/>
        </p:spPr>
      </p:pic>
      <p:sp>
        <p:nvSpPr>
          <p:cNvPr id="6" name="Rectangle 5"/>
          <p:cNvSpPr/>
          <p:nvPr/>
        </p:nvSpPr>
        <p:spPr>
          <a:xfrm>
            <a:off x="1071538" y="357166"/>
            <a:ext cx="8072462" cy="646331"/>
          </a:xfrm>
          <a:prstGeom prst="rect">
            <a:avLst/>
          </a:prstGeom>
        </p:spPr>
        <p:txBody>
          <a:bodyPr wrap="square">
            <a:spAutoFit/>
          </a:bodyPr>
          <a:lstStyle/>
          <a:p>
            <a:r>
              <a:rPr lang="en-GB" dirty="0" smtClean="0"/>
              <a:t>A cat starts at ground level and climbs a tree with velocity given by the graph below. When </a:t>
            </a:r>
            <a:r>
              <a:rPr lang="en-GB" i="1" dirty="0" smtClean="0"/>
              <a:t>v</a:t>
            </a:r>
            <a:r>
              <a:rPr lang="en-GB" dirty="0" smtClean="0"/>
              <a:t>(</a:t>
            </a:r>
            <a:r>
              <a:rPr lang="en-GB" i="1" dirty="0" smtClean="0"/>
              <a:t>t</a:t>
            </a:r>
            <a:r>
              <a:rPr lang="en-GB" dirty="0" smtClean="0"/>
              <a:t>) &gt; 0 the cat is climbing upwards.</a:t>
            </a:r>
            <a:endParaRPr lang="en-US" dirty="0"/>
          </a:p>
        </p:txBody>
      </p:sp>
      <p:sp>
        <p:nvSpPr>
          <p:cNvPr id="7" name="Rectangle 6"/>
          <p:cNvSpPr/>
          <p:nvPr/>
        </p:nvSpPr>
        <p:spPr>
          <a:xfrm>
            <a:off x="1142976" y="3714752"/>
            <a:ext cx="4355038" cy="369332"/>
          </a:xfrm>
          <a:prstGeom prst="rect">
            <a:avLst/>
          </a:prstGeom>
        </p:spPr>
        <p:txBody>
          <a:bodyPr wrap="none">
            <a:spAutoFit/>
          </a:bodyPr>
          <a:lstStyle/>
          <a:p>
            <a:r>
              <a:rPr lang="en-GB" dirty="0" smtClean="0"/>
              <a:t>How high is the cat when </a:t>
            </a:r>
            <a:r>
              <a:rPr lang="en-GB" i="1" dirty="0" smtClean="0"/>
              <a:t>t</a:t>
            </a:r>
            <a:r>
              <a:rPr lang="en-GB" dirty="0" smtClean="0"/>
              <a:t> = 4? When </a:t>
            </a:r>
            <a:r>
              <a:rPr lang="en-GB" i="1" dirty="0" smtClean="0"/>
              <a:t>t</a:t>
            </a:r>
            <a:r>
              <a:rPr lang="en-GB" dirty="0" smtClean="0"/>
              <a:t> = 7?</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285720" y="857232"/>
            <a:ext cx="5143504"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4. Among the following graphical representations, identify the ones pertaining to +</a:t>
            </a:r>
            <a:r>
              <a:rPr kumimoji="0" lang="en-GB"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ve</a:t>
            </a: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 velocity, -</a:t>
            </a:r>
            <a:r>
              <a:rPr kumimoji="0" lang="en-GB"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ve</a:t>
            </a: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 velocity, speeding up process and slowing down process.</a:t>
            </a:r>
            <a:endParaRPr kumimoji="0" lang="en-GB"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Picture 4" descr="C:\Users\admin\Desktop\Picture1.png"/>
          <p:cNvPicPr/>
          <p:nvPr/>
        </p:nvPicPr>
        <p:blipFill>
          <a:blip r:embed="rId2"/>
          <a:srcRect/>
          <a:stretch>
            <a:fillRect/>
          </a:stretch>
        </p:blipFill>
        <p:spPr bwMode="auto">
          <a:xfrm>
            <a:off x="5643570" y="142852"/>
            <a:ext cx="2838450" cy="2571750"/>
          </a:xfrm>
          <a:prstGeom prst="rect">
            <a:avLst/>
          </a:prstGeom>
          <a:noFill/>
          <a:ln w="9525">
            <a:noFill/>
            <a:miter lim="800000"/>
            <a:headEnd/>
            <a:tailEnd/>
          </a:ln>
        </p:spPr>
      </p:pic>
      <p:sp>
        <p:nvSpPr>
          <p:cNvPr id="1026" name="Rectangle 2"/>
          <p:cNvSpPr>
            <a:spLocks noChangeArrowheads="1"/>
          </p:cNvSpPr>
          <p:nvPr/>
        </p:nvSpPr>
        <p:spPr bwMode="auto">
          <a:xfrm>
            <a:off x="328573" y="4000504"/>
            <a:ext cx="8815427" cy="22467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ea typeface="Calibri" pitchFamily="34" charset="0"/>
                <a:cs typeface="Arial" pitchFamily="34" charset="0"/>
              </a:rPr>
              <a:t>5. What is an accelerated motion? What do you understand by the following terms: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ea typeface="Calibri" pitchFamily="34" charset="0"/>
                <a:cs typeface="Arial" pitchFamily="34" charset="0"/>
              </a:rPr>
              <a:t>Try to explain using some real time situation.</a:t>
            </a:r>
            <a:endParaRPr kumimoji="0" lang="en-US" sz="20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ea typeface="Calibri" pitchFamily="34" charset="0"/>
                <a:cs typeface="Arial" pitchFamily="34" charset="0"/>
              </a:rPr>
              <a:t>a. uniform velocity</a:t>
            </a:r>
            <a:endParaRPr kumimoji="0" lang="en-US" sz="20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ea typeface="Calibri" pitchFamily="34" charset="0"/>
                <a:cs typeface="Arial" pitchFamily="34" charset="0"/>
              </a:rPr>
              <a:t>b. constant acceleration</a:t>
            </a:r>
            <a:endParaRPr kumimoji="0" lang="en-US" sz="20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ea typeface="Calibri" pitchFamily="34" charset="0"/>
                <a:cs typeface="Arial" pitchFamily="34" charset="0"/>
              </a:rPr>
              <a:t>c. Positive acceleration </a:t>
            </a:r>
            <a:endParaRPr kumimoji="0" lang="en-US" sz="20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ea typeface="Calibri" pitchFamily="34" charset="0"/>
                <a:cs typeface="Arial" pitchFamily="34" charset="0"/>
              </a:rPr>
              <a:t>d. negative acceleration</a:t>
            </a:r>
            <a:endParaRPr kumimoji="0" lang="en-US" sz="20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ea typeface="Calibri" pitchFamily="34" charset="0"/>
                <a:cs typeface="Arial" pitchFamily="34" charset="0"/>
              </a:rPr>
              <a:t>e. deceleration</a:t>
            </a:r>
            <a:endParaRPr kumimoji="0" lang="en-GB" sz="2000" b="0" i="0" u="none" strike="noStrike" cap="none" normalizeH="0" baseline="0" dirty="0" smtClean="0">
              <a:ln>
                <a:noFill/>
              </a:ln>
              <a:solidFill>
                <a:schemeClr val="tx1"/>
              </a:solidFill>
              <a:effectLst/>
              <a:cs typeface="Arial" pitchFamily="34" charset="0"/>
            </a:endParaRPr>
          </a:p>
        </p:txBody>
      </p:sp>
      <p:sp>
        <p:nvSpPr>
          <p:cNvPr id="6" name="Footer Placeholder 5"/>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366410"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22222"/>
                </a:solidFill>
                <a:effectLst/>
                <a:latin typeface="+mj-lt"/>
                <a:ea typeface="Calibri" pitchFamily="34" charset="0"/>
                <a:cs typeface="Arial" pitchFamily="34" charset="0"/>
              </a:rPr>
              <a:t>6. Brooke is strolling through the forest. Her velocity east is given by the following graph:</a:t>
            </a:r>
            <a:endParaRPr kumimoji="0" lang="en-US" sz="2000" b="0" i="0" u="none" strike="noStrike" cap="none" normalizeH="0" baseline="0" dirty="0" smtClean="0">
              <a:ln>
                <a:noFill/>
              </a:ln>
              <a:solidFill>
                <a:schemeClr val="tx1"/>
              </a:solidFill>
              <a:effectLst/>
              <a:latin typeface="+mj-lt"/>
              <a:cs typeface="Arial" pitchFamily="34" charset="0"/>
            </a:endParaRPr>
          </a:p>
        </p:txBody>
      </p:sp>
      <p:pic>
        <p:nvPicPr>
          <p:cNvPr id="5" name="Picture 4" descr="C:\Users\admin\Desktop\calc_ftoc_velocity_graphik_21.png"/>
          <p:cNvPicPr/>
          <p:nvPr/>
        </p:nvPicPr>
        <p:blipFill>
          <a:blip r:embed="rId2"/>
          <a:srcRect/>
          <a:stretch>
            <a:fillRect/>
          </a:stretch>
        </p:blipFill>
        <p:spPr bwMode="auto">
          <a:xfrm>
            <a:off x="4643438" y="571480"/>
            <a:ext cx="4357718" cy="2428892"/>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Dr.K.Vaideki, PSG CT</a:t>
            </a:r>
            <a:endParaRPr lang="en-US"/>
          </a:p>
        </p:txBody>
      </p:sp>
      <p:graphicFrame>
        <p:nvGraphicFramePr>
          <p:cNvPr id="6" name="Table 5"/>
          <p:cNvGraphicFramePr>
            <a:graphicFrameLocks noGrp="1"/>
          </p:cNvGraphicFramePr>
          <p:nvPr/>
        </p:nvGraphicFramePr>
        <p:xfrm>
          <a:off x="1142976" y="2571744"/>
          <a:ext cx="9858444" cy="3706810"/>
        </p:xfrm>
        <a:graphic>
          <a:graphicData uri="http://schemas.openxmlformats.org/drawingml/2006/table">
            <a:tbl>
              <a:tblPr/>
              <a:tblGrid>
                <a:gridCol w="4929222"/>
                <a:gridCol w="4929222"/>
              </a:tblGrid>
              <a:tr h="3706810">
                <a:tc>
                  <a:txBody>
                    <a:bodyPr/>
                    <a:lstStyle/>
                    <a:p>
                      <a:r>
                        <a:rPr lang="en-GB" sz="1600" dirty="0"/>
                        <a:t>(a) At what time(s) is Brooke not moving?</a:t>
                      </a:r>
                    </a:p>
                    <a:p>
                      <a:r>
                        <a:rPr lang="en-GB" sz="1600" dirty="0"/>
                        <a:t>(b) On what time interval(s) is Brooke moving East?</a:t>
                      </a:r>
                    </a:p>
                    <a:p>
                      <a:r>
                        <a:rPr lang="en-GB" sz="1600" dirty="0"/>
                        <a:t>(c) On what time interval(s) is Brooke moving West?</a:t>
                      </a:r>
                    </a:p>
                    <a:p>
                      <a:r>
                        <a:rPr lang="en-GB" sz="1600" dirty="0"/>
                        <a:t>(d) At what time(s) is Brooke moving most rapidly East?</a:t>
                      </a:r>
                    </a:p>
                    <a:p>
                      <a:r>
                        <a:rPr lang="en-GB" sz="1600" dirty="0"/>
                        <a:t>(e) At what time(s) is Brooke moving most rapidly West?</a:t>
                      </a:r>
                    </a:p>
                    <a:p>
                      <a:r>
                        <a:rPr lang="en-GB" sz="1600" dirty="0"/>
                        <a:t>(f) At what time(s) is Brooke moving most rapidly?</a:t>
                      </a:r>
                    </a:p>
                    <a:p>
                      <a:r>
                        <a:rPr lang="en-GB" sz="1600" dirty="0"/>
                        <a:t>(g) On what time interval(s) is Brooke speeding up?</a:t>
                      </a:r>
                    </a:p>
                    <a:p>
                      <a:r>
                        <a:rPr lang="en-GB" sz="1600" dirty="0"/>
                        <a:t>(h) On what time interval(s) is Brooke slowing down?</a:t>
                      </a:r>
                    </a:p>
                  </a:txBody>
                  <a:tcPr marL="82939" marR="82939" marT="41469" marB="41469" anchor="ctr">
                    <a:lnL>
                      <a:noFill/>
                    </a:lnL>
                    <a:lnR>
                      <a:noFill/>
                    </a:lnR>
                    <a:lnT>
                      <a:noFill/>
                    </a:lnT>
                    <a:lnB>
                      <a:noFill/>
                    </a:lnB>
                  </a:tcPr>
                </a:tc>
                <a:tc>
                  <a:txBody>
                    <a:bodyPr/>
                    <a:lstStyle/>
                    <a:p>
                      <a:endParaRPr lang="en-US" sz="1600" dirty="0"/>
                    </a:p>
                  </a:txBody>
                  <a:tcPr marL="82939" marR="82939" marT="41469" marB="41469" anchor="ctr">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0945"/>
            <a:ext cx="7498080" cy="1143000"/>
          </a:xfrm>
        </p:spPr>
        <p:txBody>
          <a:bodyPr>
            <a:normAutofit fontScale="90000"/>
          </a:bodyPr>
          <a:lstStyle/>
          <a:p>
            <a:r>
              <a:rPr lang="en-GB" dirty="0" smtClean="0"/>
              <a:t>GENERALIZED COORDINATES</a:t>
            </a:r>
            <a:endParaRPr lang="en-US" dirty="0"/>
          </a:p>
        </p:txBody>
      </p:sp>
      <p:pic>
        <p:nvPicPr>
          <p:cNvPr id="1026" name="Picture 2"/>
          <p:cNvPicPr>
            <a:picLocks noGrp="1" noChangeAspect="1" noChangeArrowheads="1"/>
          </p:cNvPicPr>
          <p:nvPr>
            <p:ph idx="1"/>
          </p:nvPr>
        </p:nvPicPr>
        <p:blipFill>
          <a:blip r:embed="rId3"/>
          <a:srcRect/>
          <a:stretch>
            <a:fillRect/>
          </a:stretch>
        </p:blipFill>
        <p:spPr bwMode="auto">
          <a:xfrm>
            <a:off x="2357422" y="2464587"/>
            <a:ext cx="5500726" cy="4125545"/>
          </a:xfrm>
          <a:prstGeom prst="rect">
            <a:avLst/>
          </a:prstGeom>
          <a:noFill/>
          <a:ln w="9525">
            <a:noFill/>
            <a:miter lim="800000"/>
            <a:headEnd/>
            <a:tailEnd/>
          </a:ln>
          <a:effectLst/>
        </p:spPr>
      </p:pic>
      <p:sp>
        <p:nvSpPr>
          <p:cNvPr id="5" name="TextBox 4"/>
          <p:cNvSpPr txBox="1"/>
          <p:nvPr/>
        </p:nvSpPr>
        <p:spPr>
          <a:xfrm>
            <a:off x="1071538" y="785794"/>
            <a:ext cx="7361759" cy="646331"/>
          </a:xfrm>
          <a:prstGeom prst="rect">
            <a:avLst/>
          </a:prstGeom>
          <a:noFill/>
        </p:spPr>
        <p:txBody>
          <a:bodyPr wrap="none" rtlCol="0">
            <a:spAutoFit/>
          </a:bodyPr>
          <a:lstStyle/>
          <a:p>
            <a:r>
              <a:rPr lang="en-US" b="1" dirty="0" smtClean="0"/>
              <a:t>Generalized coordinates</a:t>
            </a:r>
            <a:r>
              <a:rPr lang="en-US" dirty="0" smtClean="0"/>
              <a:t> refers to the parameters that uniquely describe </a:t>
            </a:r>
          </a:p>
          <a:p>
            <a:r>
              <a:rPr lang="en-US" dirty="0" smtClean="0"/>
              <a:t>the configuration  of the system relative to some reference configuration</a:t>
            </a:r>
            <a:endParaRPr lang="en-US" dirty="0"/>
          </a:p>
        </p:txBody>
      </p:sp>
      <p:sp>
        <p:nvSpPr>
          <p:cNvPr id="6" name="Rectangle 5"/>
          <p:cNvSpPr/>
          <p:nvPr/>
        </p:nvSpPr>
        <p:spPr>
          <a:xfrm>
            <a:off x="1071538" y="1714488"/>
            <a:ext cx="7572428" cy="646331"/>
          </a:xfrm>
          <a:prstGeom prst="rect">
            <a:avLst/>
          </a:prstGeom>
        </p:spPr>
        <p:txBody>
          <a:bodyPr wrap="square">
            <a:spAutoFit/>
          </a:bodyPr>
          <a:lstStyle/>
          <a:p>
            <a:pPr algn="just"/>
            <a:r>
              <a:rPr lang="en-US" dirty="0" smtClean="0"/>
              <a:t>In two-dimensions the positions of a point can be specified either by its rectangular coordinates  (</a:t>
            </a:r>
            <a:r>
              <a:rPr lang="en-US" dirty="0" err="1" smtClean="0"/>
              <a:t>x,y</a:t>
            </a:r>
            <a:r>
              <a:rPr lang="en-US" dirty="0" smtClean="0"/>
              <a:t>)  or by its polar coordinates</a:t>
            </a:r>
            <a:endParaRPr lang="en-US" dirty="0"/>
          </a:p>
        </p:txBody>
      </p:sp>
      <p:sp>
        <p:nvSpPr>
          <p:cNvPr id="7" name="Footer Placeholder 6"/>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1736" y="785794"/>
            <a:ext cx="184731" cy="369332"/>
          </a:xfrm>
          <a:prstGeom prst="rect">
            <a:avLst/>
          </a:prstGeom>
          <a:noFill/>
        </p:spPr>
        <p:txBody>
          <a:bodyPr wrap="none" rtlCol="0">
            <a:spAutoFit/>
          </a:bodyPr>
          <a:lstStyle/>
          <a:p>
            <a:endParaRPr lang="en-US" dirty="0"/>
          </a:p>
        </p:txBody>
      </p:sp>
      <p:sp>
        <p:nvSpPr>
          <p:cNvPr id="5" name="Rectangle 4"/>
          <p:cNvSpPr/>
          <p:nvPr/>
        </p:nvSpPr>
        <p:spPr>
          <a:xfrm>
            <a:off x="1071538" y="214290"/>
            <a:ext cx="7858180" cy="1200329"/>
          </a:xfrm>
          <a:prstGeom prst="rect">
            <a:avLst/>
          </a:prstGeom>
        </p:spPr>
        <p:txBody>
          <a:bodyPr wrap="square">
            <a:spAutoFit/>
          </a:bodyPr>
          <a:lstStyle/>
          <a:p>
            <a:pPr algn="just"/>
            <a:r>
              <a:rPr lang="en-US" dirty="0" smtClean="0"/>
              <a:t>In three dimensions there are the options of rectangular coordinates  (</a:t>
            </a:r>
            <a:r>
              <a:rPr lang="en-US" dirty="0" err="1" smtClean="0"/>
              <a:t>x,y,z</a:t>
            </a:r>
            <a:r>
              <a:rPr lang="en-US" dirty="0" smtClean="0"/>
              <a:t>) , or cylindrical coordinates  </a:t>
            </a:r>
            <a:r>
              <a:rPr lang="en-US" dirty="0" err="1" smtClean="0"/>
              <a:t>ρ,ϕ,z</a:t>
            </a:r>
            <a:r>
              <a:rPr lang="en-US" dirty="0" smtClean="0"/>
              <a:t>  or spherical coordinates  </a:t>
            </a:r>
            <a:r>
              <a:rPr lang="en-US" dirty="0" err="1" smtClean="0"/>
              <a:t>r,</a:t>
            </a:r>
            <a:r>
              <a:rPr lang="en-US" dirty="0" err="1" smtClean="0">
                <a:latin typeface="Symbol" pitchFamily="18" charset="2"/>
              </a:rPr>
              <a:t>q</a:t>
            </a:r>
            <a:r>
              <a:rPr lang="en-US" dirty="0" err="1" smtClean="0"/>
              <a:t>,ϕ</a:t>
            </a:r>
            <a:r>
              <a:rPr lang="en-US" dirty="0" smtClean="0"/>
              <a:t>  – or again there may be others that may be of use for specialized purposes (inclined coordinates in crystallography, for example)</a:t>
            </a:r>
            <a:endParaRPr lang="en-US" dirty="0"/>
          </a:p>
        </p:txBody>
      </p:sp>
      <p:pic>
        <p:nvPicPr>
          <p:cNvPr id="1027" name="Picture 3"/>
          <p:cNvPicPr>
            <a:picLocks noChangeAspect="1" noChangeArrowheads="1"/>
          </p:cNvPicPr>
          <p:nvPr/>
        </p:nvPicPr>
        <p:blipFill>
          <a:blip r:embed="rId2"/>
          <a:srcRect/>
          <a:stretch>
            <a:fillRect/>
          </a:stretch>
        </p:blipFill>
        <p:spPr bwMode="auto">
          <a:xfrm>
            <a:off x="5000628" y="1571612"/>
            <a:ext cx="3790950" cy="48768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214282" y="1928802"/>
            <a:ext cx="3638550" cy="3638550"/>
          </a:xfrm>
          <a:prstGeom prst="rect">
            <a:avLst/>
          </a:prstGeom>
          <a:noFill/>
          <a:ln w="9525">
            <a:noFill/>
            <a:miter lim="800000"/>
            <a:headEnd/>
            <a:tailEnd/>
          </a:ln>
          <a:effectLst/>
        </p:spPr>
      </p:pic>
      <p:cxnSp>
        <p:nvCxnSpPr>
          <p:cNvPr id="11" name="Straight Arrow Connector 10"/>
          <p:cNvCxnSpPr/>
          <p:nvPr/>
        </p:nvCxnSpPr>
        <p:spPr>
          <a:xfrm>
            <a:off x="4071934" y="3929066"/>
            <a:ext cx="785818"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srcRect/>
          <a:stretch>
            <a:fillRect/>
          </a:stretch>
        </p:blipFill>
        <p:spPr bwMode="auto">
          <a:xfrm>
            <a:off x="1714480" y="214290"/>
            <a:ext cx="6496059" cy="487204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2" y="285728"/>
            <a:ext cx="7498080" cy="439718"/>
          </a:xfrm>
        </p:spPr>
        <p:txBody>
          <a:bodyPr>
            <a:normAutofit fontScale="90000"/>
          </a:bodyPr>
          <a:lstStyle/>
          <a:p>
            <a:r>
              <a:rPr lang="en-GB" sz="2000" b="1" dirty="0" smtClean="0"/>
              <a:t>Positive displacement, positive velocity and positive acceleration</a:t>
            </a:r>
            <a:endParaRPr lang="en-US" sz="2000" b="1"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0" y="0"/>
            <a:ext cx="9144000" cy="67403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rPr>
              <a:t>The state of a molecule might be described by a number of parameters,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rPr>
              <a:t>such as the bond lengths and the angles between the bonds, and these</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rPr>
              <a:t> may be varying periodically with time as the molecule vibrates and twists, and these bonds lengths and bond angles constitute a set of coordinates which describe the molecule.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rPr>
              <a:t>We are not going to  think about any particular sort of coordinate system or set of  coordinates.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rPr>
              <a:t>Rather, we are going to think about  </a:t>
            </a:r>
            <a:r>
              <a:rPr kumimoji="0" lang="en-US" sz="2400" b="1" i="0" u="none" strike="noStrike" cap="none" normalizeH="0" baseline="0" dirty="0" smtClean="0">
                <a:ln>
                  <a:noFill/>
                </a:ln>
                <a:solidFill>
                  <a:schemeClr val="tx1"/>
                </a:solidFill>
                <a:effectLst/>
                <a:latin typeface="+mj-lt"/>
                <a:ea typeface="Calibri" pitchFamily="34" charset="0"/>
                <a:cs typeface="Times New Roman" pitchFamily="18" charset="0"/>
              </a:rPr>
              <a:t>generalized coordinates</a:t>
            </a:r>
            <a:r>
              <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rPr>
              <a:t>,  which may be lengths or angles  or various combinations of them. We shall call these coordinates  ( q1,q2,q3,... ).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ea typeface="Calibri" pitchFamily="34" charset="0"/>
                <a:cs typeface="Times New Roman" pitchFamily="18" charset="0"/>
              </a:rPr>
              <a:t>If we are thinking of a single particle in three-dimensional space, there will be three of them, which could be rectangular, or cylindrical, or spherical. If there were  N  particles, we would need 3N  coordinates to describe the system – unless there were some constraints on the system.</a:t>
            </a:r>
            <a:endParaRPr kumimoji="0" lang="en-US" sz="2400" b="0" i="0" u="none" strike="noStrike" cap="none" normalizeH="0" baseline="0" dirty="0" smtClean="0">
              <a:ln>
                <a:noFill/>
              </a:ln>
              <a:solidFill>
                <a:schemeClr val="tx1"/>
              </a:solidFill>
              <a:effectLst/>
              <a:latin typeface="+mj-lt"/>
              <a:cs typeface="Arial" pitchFamily="34" charset="0"/>
            </a:endParaRPr>
          </a:p>
        </p:txBody>
      </p:sp>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4348" y="285728"/>
            <a:ext cx="8219340" cy="6357982"/>
          </a:xfrm>
        </p:spPr>
        <p:txBody>
          <a:bodyPr/>
          <a:lstStyle/>
          <a:p>
            <a:pPr algn="just">
              <a:buNone/>
            </a:pPr>
            <a:r>
              <a:rPr lang="en-US" dirty="0" smtClean="0"/>
              <a:t>   With each </a:t>
            </a:r>
            <a:r>
              <a:rPr lang="en-US" dirty="0" smtClean="0">
                <a:solidFill>
                  <a:srgbClr val="C00000"/>
                </a:solidFill>
              </a:rPr>
              <a:t>generalized coordinate  </a:t>
            </a:r>
            <a:r>
              <a:rPr lang="en-US" dirty="0" err="1" smtClean="0">
                <a:solidFill>
                  <a:srgbClr val="C00000"/>
                </a:solidFill>
              </a:rPr>
              <a:t>qj</a:t>
            </a:r>
            <a:r>
              <a:rPr lang="en-US" dirty="0" smtClean="0"/>
              <a:t>  is associated a generalized force  </a:t>
            </a:r>
            <a:r>
              <a:rPr lang="en-US" dirty="0" err="1" smtClean="0"/>
              <a:t>Pj</a:t>
            </a:r>
            <a:r>
              <a:rPr lang="en-US" dirty="0" smtClean="0"/>
              <a:t> , which is defined as follows. If the </a:t>
            </a:r>
            <a:r>
              <a:rPr lang="en-US" dirty="0" smtClean="0">
                <a:solidFill>
                  <a:srgbClr val="002060"/>
                </a:solidFill>
              </a:rPr>
              <a:t>work</a:t>
            </a:r>
            <a:r>
              <a:rPr lang="en-US" dirty="0" smtClean="0"/>
              <a:t> required to increase the coordinate  </a:t>
            </a:r>
            <a:r>
              <a:rPr lang="en-US" dirty="0" err="1" smtClean="0"/>
              <a:t>qj</a:t>
            </a:r>
            <a:r>
              <a:rPr lang="en-US" dirty="0" smtClean="0"/>
              <a:t>  by  </a:t>
            </a:r>
            <a:r>
              <a:rPr lang="en-US" dirty="0" err="1" smtClean="0"/>
              <a:t>δqj</a:t>
            </a:r>
            <a:r>
              <a:rPr lang="en-US" dirty="0" smtClean="0"/>
              <a:t>  </a:t>
            </a:r>
            <a:r>
              <a:rPr lang="en-US" dirty="0" smtClean="0">
                <a:solidFill>
                  <a:srgbClr val="002060"/>
                </a:solidFill>
              </a:rPr>
              <a:t>is  </a:t>
            </a:r>
            <a:r>
              <a:rPr lang="en-US" dirty="0" err="1" smtClean="0">
                <a:solidFill>
                  <a:srgbClr val="002060"/>
                </a:solidFill>
              </a:rPr>
              <a:t>Pjδqj</a:t>
            </a:r>
            <a:r>
              <a:rPr lang="en-US" dirty="0" smtClean="0">
                <a:solidFill>
                  <a:srgbClr val="002060"/>
                </a:solidFill>
              </a:rPr>
              <a:t> </a:t>
            </a:r>
            <a:r>
              <a:rPr lang="en-US" dirty="0" smtClean="0"/>
              <a:t>, then  </a:t>
            </a:r>
            <a:r>
              <a:rPr lang="en-US" dirty="0" err="1" smtClean="0">
                <a:solidFill>
                  <a:srgbClr val="FF0066"/>
                </a:solidFill>
              </a:rPr>
              <a:t>Pj</a:t>
            </a:r>
            <a:r>
              <a:rPr lang="en-US" dirty="0" smtClean="0">
                <a:solidFill>
                  <a:srgbClr val="FF0066"/>
                </a:solidFill>
              </a:rPr>
              <a:t>  is the generalized force</a:t>
            </a:r>
            <a:r>
              <a:rPr lang="en-US" dirty="0" smtClean="0"/>
              <a:t> associated with the coordinate  </a:t>
            </a:r>
            <a:r>
              <a:rPr lang="en-US" dirty="0" err="1" smtClean="0"/>
              <a:t>qj</a:t>
            </a:r>
            <a:r>
              <a:rPr lang="en-US" dirty="0" smtClean="0"/>
              <a:t> .</a:t>
            </a:r>
          </a:p>
          <a:p>
            <a:pPr algn="just">
              <a:buNone/>
            </a:pPr>
            <a:endParaRPr lang="en-US" sz="2000" b="1" dirty="0" smtClean="0"/>
          </a:p>
          <a:p>
            <a:pPr algn="just">
              <a:buNone/>
            </a:pPr>
            <a:endParaRPr lang="en-US" sz="2000" b="1" dirty="0" smtClean="0"/>
          </a:p>
          <a:p>
            <a:pPr algn="just">
              <a:buNone/>
            </a:pPr>
            <a:r>
              <a:rPr lang="en-US" sz="2000" b="1" dirty="0" smtClean="0"/>
              <a:t>	Reference: </a:t>
            </a:r>
            <a:endParaRPr lang="en-US" sz="2000" dirty="0" smtClean="0"/>
          </a:p>
          <a:p>
            <a:pPr lvl="0">
              <a:buNone/>
            </a:pPr>
            <a:r>
              <a:rPr lang="en-US" sz="2000" u="sng" dirty="0" smtClean="0">
                <a:hlinkClick r:id="rId2"/>
              </a:rPr>
              <a:t>	https://phys.libretexts.org/Bookshelves/Classical_Mechanics/Book%3A_Classical_Mechanics_(Tatum)/13%3A_Lagrangian_Mechanics/13.02%3A_Generalized_Coordinates_and_Generalized_Forces</a:t>
            </a:r>
            <a:r>
              <a:rPr lang="en-US" sz="2000" dirty="0" smtClean="0"/>
              <a:t> </a:t>
            </a:r>
          </a:p>
          <a:p>
            <a:pPr lvl="0">
              <a:buNone/>
            </a:pPr>
            <a:r>
              <a:rPr lang="en-US" sz="2000" dirty="0" smtClean="0"/>
              <a:t>	(Contributed by Jeremy Tatum, Emeritus Professor (Physics &amp; Astronomy) at University of Victoria)</a:t>
            </a:r>
          </a:p>
          <a:p>
            <a:pPr algn="just">
              <a:buNone/>
            </a:pPr>
            <a:endParaRPr lang="en-US" sz="2000" dirty="0" smtClean="0"/>
          </a:p>
          <a:p>
            <a:endParaRPr lang="en-US"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97515" y="642918"/>
            <a:ext cx="7905805" cy="5929354"/>
          </a:xfrm>
          <a:prstGeom prst="rect">
            <a:avLst/>
          </a:prstGeom>
          <a:noFill/>
          <a:ln w="9525">
            <a:noFill/>
            <a:miter lim="800000"/>
            <a:headEnd/>
            <a:tailEnd/>
          </a:ln>
          <a:effectLst/>
        </p:spPr>
      </p:pic>
      <p:sp>
        <p:nvSpPr>
          <p:cNvPr id="5" name="TextBox 4"/>
          <p:cNvSpPr txBox="1"/>
          <p:nvPr/>
        </p:nvSpPr>
        <p:spPr>
          <a:xfrm>
            <a:off x="1000100" y="142852"/>
            <a:ext cx="1753750" cy="461665"/>
          </a:xfrm>
          <a:prstGeom prst="rect">
            <a:avLst/>
          </a:prstGeom>
          <a:noFill/>
        </p:spPr>
        <p:txBody>
          <a:bodyPr wrap="none" rtlCol="0">
            <a:spAutoFit/>
          </a:bodyPr>
          <a:lstStyle/>
          <a:p>
            <a:r>
              <a:rPr lang="en-GB" sz="2400" dirty="0" smtClean="0"/>
              <a:t>Inertial Mass</a:t>
            </a:r>
            <a:endParaRPr lang="en-US" sz="2400"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14290"/>
            <a:ext cx="8929718" cy="6500858"/>
          </a:xfrm>
        </p:spPr>
        <p:txBody>
          <a:bodyPr/>
          <a:lstStyle/>
          <a:p>
            <a:pPr>
              <a:buFont typeface="Wingdings" pitchFamily="2" charset="2"/>
              <a:buChar char="v"/>
            </a:pPr>
            <a:r>
              <a:rPr lang="en-US" dirty="0" smtClean="0"/>
              <a:t>	The mass of an object can generally be thought of as the quantity of matter it possesses. A rock, for example, has a certain mass—a fixed, unchanging quantity of matter. </a:t>
            </a:r>
          </a:p>
          <a:p>
            <a:pPr>
              <a:buFont typeface="Wingdings" pitchFamily="2" charset="2"/>
              <a:buChar char="v"/>
            </a:pPr>
            <a:r>
              <a:rPr lang="en-US" dirty="0" smtClean="0"/>
              <a:t>	However, a better way of defining it can be done using Newton’s second law of motion. </a:t>
            </a:r>
          </a:p>
          <a:p>
            <a:pPr>
              <a:buFont typeface="Wingdings" pitchFamily="2" charset="2"/>
              <a:buChar char="v"/>
            </a:pPr>
            <a:r>
              <a:rPr lang="en-US" dirty="0" smtClean="0"/>
              <a:t>	If a constant force is applied to an object on a frictionless, horizontal surface, the object accelerates—its velocity increases uniformly with time</a:t>
            </a:r>
          </a:p>
          <a:p>
            <a:pPr>
              <a:buFont typeface="Wingdings" pitchFamily="2" charset="2"/>
              <a:buChar char="v"/>
            </a:pPr>
            <a:r>
              <a:rPr lang="en-US" dirty="0" smtClean="0"/>
              <a:t>	If a force twice as large is applied to the same object, its acceleration doubles as well</a:t>
            </a:r>
            <a:endParaRPr lang="en-US"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14290"/>
            <a:ext cx="8719406" cy="6357982"/>
          </a:xfrm>
        </p:spPr>
        <p:txBody>
          <a:bodyPr>
            <a:normAutofit lnSpcReduction="10000"/>
          </a:bodyPr>
          <a:lstStyle/>
          <a:p>
            <a:r>
              <a:rPr lang="en-US" dirty="0" smtClean="0"/>
              <a:t>The object’s acceleration is proportional to the force applied to it</a:t>
            </a:r>
          </a:p>
          <a:p>
            <a:r>
              <a:rPr lang="en-GB" dirty="0" smtClean="0"/>
              <a:t> </a:t>
            </a:r>
            <a:r>
              <a:rPr lang="en-US" dirty="0" smtClean="0"/>
              <a:t>However, the same force applied to a brick and a pebble  will provide the brick with a much smaller acceleration than the pebble</a:t>
            </a:r>
          </a:p>
          <a:p>
            <a:r>
              <a:rPr lang="en-US" dirty="0" smtClean="0"/>
              <a:t>If the proportionality constant is to reflect the difference between the brick and the pebble, then it should be a f(F, a). So m=f(</a:t>
            </a:r>
            <a:r>
              <a:rPr lang="en-US" dirty="0" err="1" smtClean="0"/>
              <a:t>F,a</a:t>
            </a:r>
            <a:r>
              <a:rPr lang="en-US" dirty="0" smtClean="0"/>
              <a:t>)</a:t>
            </a:r>
          </a:p>
          <a:p>
            <a:r>
              <a:rPr lang="en-GB" dirty="0" smtClean="0"/>
              <a:t>This constant ‘m’ is the inertial mass of the object</a:t>
            </a:r>
          </a:p>
          <a:p>
            <a:r>
              <a:rPr lang="en-GB" dirty="0" smtClean="0"/>
              <a:t> </a:t>
            </a:r>
            <a:r>
              <a:rPr lang="en-US" dirty="0" smtClean="0"/>
              <a:t>It shows that a brick requires a much greater force than a pebble to produce the same acceleration</a:t>
            </a:r>
            <a:endParaRPr lang="en-US"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14290"/>
            <a:ext cx="8786874" cy="6429420"/>
          </a:xfrm>
        </p:spPr>
        <p:txBody>
          <a:bodyPr>
            <a:normAutofit fontScale="92500"/>
          </a:bodyPr>
          <a:lstStyle/>
          <a:p>
            <a:pPr>
              <a:buFont typeface="Wingdings" pitchFamily="2" charset="2"/>
              <a:buChar char="v"/>
            </a:pPr>
            <a:r>
              <a:rPr lang="en-US" dirty="0" smtClean="0"/>
              <a:t>	Mass then can be defined as a ratio of force to acceleration. </a:t>
            </a:r>
          </a:p>
          <a:p>
            <a:pPr>
              <a:buFont typeface="Wingdings" pitchFamily="2" charset="2"/>
              <a:buChar char="v"/>
            </a:pPr>
            <a:r>
              <a:rPr lang="en-US" dirty="0" smtClean="0"/>
              <a:t>	We define one kilogram to be an inertial mass that accelerates at one meter per second per second when a force of one </a:t>
            </a:r>
            <a:r>
              <a:rPr lang="en-US" dirty="0" err="1" smtClean="0"/>
              <a:t>newton</a:t>
            </a:r>
            <a:r>
              <a:rPr lang="en-US" dirty="0" smtClean="0"/>
              <a:t> (1 N) is applied to it. </a:t>
            </a:r>
          </a:p>
          <a:p>
            <a:pPr>
              <a:buFont typeface="Wingdings" pitchFamily="2" charset="2"/>
              <a:buChar char="v"/>
            </a:pPr>
            <a:r>
              <a:rPr lang="en-US" dirty="0" smtClean="0"/>
              <a:t>	If the same force (one </a:t>
            </a:r>
            <a:r>
              <a:rPr lang="en-US" dirty="0" err="1" smtClean="0"/>
              <a:t>newton</a:t>
            </a:r>
            <a:r>
              <a:rPr lang="en-US" dirty="0" smtClean="0"/>
              <a:t>) is applied to a two kilogram mass, its acceleration is only 0.5 meter per second per second.</a:t>
            </a:r>
          </a:p>
          <a:p>
            <a:pPr>
              <a:buFont typeface="Wingdings" pitchFamily="2" charset="2"/>
              <a:buChar char="v"/>
            </a:pPr>
            <a:r>
              <a:rPr lang="en-US" dirty="0" smtClean="0"/>
              <a:t>	If two objects acquire the same acceleration when the same force is applied to them, they have the same inertial mass. It simply makes no difference even if the materials are different, their inertial masses are identical.</a:t>
            </a:r>
          </a:p>
          <a:p>
            <a:pPr>
              <a:buNone/>
            </a:pPr>
            <a:endParaRPr lang="en-US"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643998" cy="6215106"/>
          </a:xfrm>
        </p:spPr>
        <p:txBody>
          <a:bodyPr/>
          <a:lstStyle/>
          <a:p>
            <a:pPr>
              <a:buFont typeface="Wingdings" pitchFamily="2" charset="2"/>
              <a:buChar char="v"/>
            </a:pPr>
            <a:r>
              <a:rPr lang="en-US" dirty="0" smtClean="0"/>
              <a:t>The mass of a body is its inertia or resistance to change of motion. </a:t>
            </a:r>
          </a:p>
          <a:p>
            <a:pPr>
              <a:buNone/>
            </a:pPr>
            <a:endParaRPr lang="en-US" dirty="0" smtClean="0"/>
          </a:p>
          <a:p>
            <a:pPr>
              <a:buFont typeface="Wingdings" pitchFamily="2" charset="2"/>
              <a:buChar char="v"/>
            </a:pPr>
            <a:r>
              <a:rPr lang="en-US" dirty="0" smtClean="0"/>
              <a:t>More precisely, it is a property of the body that determines the body's acceleration under the influence of a given force. </a:t>
            </a:r>
          </a:p>
          <a:p>
            <a:pPr>
              <a:buNone/>
            </a:pPr>
            <a:endParaRPr lang="en-US" dirty="0" smtClean="0"/>
          </a:p>
          <a:p>
            <a:pPr>
              <a:buFont typeface="Wingdings" pitchFamily="2" charset="2"/>
              <a:buChar char="v"/>
            </a:pPr>
            <a:r>
              <a:rPr lang="en-US" dirty="0" smtClean="0"/>
              <a:t>Mass can therefore be measured either by the amount of force necessary to impart to the body a given motion in a given time or by the acceleration produced by a given force.</a:t>
            </a:r>
            <a:endParaRPr lang="en-US"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42852"/>
            <a:ext cx="8647968" cy="6572296"/>
          </a:xfrm>
        </p:spPr>
        <p:txBody>
          <a:bodyPr>
            <a:normAutofit fontScale="92500" lnSpcReduction="10000"/>
          </a:bodyPr>
          <a:lstStyle/>
          <a:p>
            <a:pPr>
              <a:buNone/>
            </a:pPr>
            <a:r>
              <a:rPr lang="en-US" b="1" dirty="0" smtClean="0"/>
              <a:t>Moment of Inertia:</a:t>
            </a:r>
            <a:endParaRPr lang="en-US" dirty="0" smtClean="0"/>
          </a:p>
          <a:p>
            <a:pPr algn="just">
              <a:buFont typeface="Wingdings" pitchFamily="2" charset="2"/>
              <a:buChar char="v"/>
            </a:pPr>
            <a:r>
              <a:rPr lang="en-US" dirty="0" smtClean="0"/>
              <a:t>Moment of inertia is the name given to rotational inertia, the rotational analog of mass for linear motion</a:t>
            </a:r>
          </a:p>
          <a:p>
            <a:pPr algn="just">
              <a:buFont typeface="Wingdings" pitchFamily="2" charset="2"/>
              <a:buChar char="v"/>
            </a:pPr>
            <a:r>
              <a:rPr lang="en-US" dirty="0" smtClean="0"/>
              <a:t>It appears in the relationships for the dynamics of rotational motion. </a:t>
            </a:r>
          </a:p>
          <a:p>
            <a:pPr algn="just">
              <a:buFont typeface="Wingdings" pitchFamily="2" charset="2"/>
              <a:buChar char="v"/>
            </a:pPr>
            <a:r>
              <a:rPr lang="en-US" dirty="0" smtClean="0"/>
              <a:t>The moment of inertia must be specified with respect to a chosen axis of rotation. </a:t>
            </a:r>
          </a:p>
          <a:p>
            <a:pPr algn="just">
              <a:buFont typeface="Wingdings" pitchFamily="2" charset="2"/>
              <a:buChar char="v"/>
            </a:pPr>
            <a:r>
              <a:rPr lang="en-US" dirty="0" smtClean="0"/>
              <a:t>For a point mass, the moment of inertia is just the mass times the square of perpendicular distance to the rotation axis, I = mr</a:t>
            </a:r>
            <a:r>
              <a:rPr lang="en-US" baseline="30000" dirty="0" smtClean="0"/>
              <a:t>2</a:t>
            </a:r>
            <a:r>
              <a:rPr lang="en-US" dirty="0" smtClean="0"/>
              <a:t>. </a:t>
            </a:r>
          </a:p>
          <a:p>
            <a:pPr algn="just">
              <a:buFont typeface="Wingdings" pitchFamily="2" charset="2"/>
              <a:buChar char="v"/>
            </a:pPr>
            <a:r>
              <a:rPr lang="en-US" dirty="0" smtClean="0"/>
              <a:t>This point mass relationship becomes the basis for all other moments of inertia since any object can be built up from a collection of point masses.</a:t>
            </a:r>
            <a:endParaRPr lang="en-US"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hyperphysics.phy-astr.gsu.edu/hbase/imgmec/mixb.png"/>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928662" y="500042"/>
            <a:ext cx="7786742" cy="5929354"/>
          </a:xfrm>
          <a:prstGeom prst="rect">
            <a:avLst/>
          </a:prstGeom>
          <a:noFill/>
          <a:ln>
            <a:noFill/>
          </a:ln>
        </p:spPr>
      </p:pic>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hyperphysics.phy-astr.gsu.edu/hbase/imgmec/mic.png"/>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571472" y="428604"/>
            <a:ext cx="8215370" cy="5929354"/>
          </a:xfrm>
          <a:prstGeom prst="rect">
            <a:avLst/>
          </a:prstGeom>
          <a:noFill/>
          <a:ln>
            <a:noFill/>
          </a:ln>
        </p:spPr>
      </p:pic>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grpSp>
        <p:nvGrpSpPr>
          <p:cNvPr id="2" name="Group 14"/>
          <p:cNvGrpSpPr/>
          <p:nvPr/>
        </p:nvGrpSpPr>
        <p:grpSpPr>
          <a:xfrm>
            <a:off x="142844" y="3000372"/>
            <a:ext cx="5808675" cy="3179763"/>
            <a:chOff x="142844" y="3000372"/>
            <a:chExt cx="5808675" cy="3179763"/>
          </a:xfrm>
        </p:grpSpPr>
        <p:sp>
          <p:nvSpPr>
            <p:cNvPr id="7" name="Rectangle 6"/>
            <p:cNvSpPr/>
            <p:nvPr/>
          </p:nvSpPr>
          <p:spPr>
            <a:xfrm>
              <a:off x="142844" y="3000372"/>
              <a:ext cx="4572000" cy="2308324"/>
            </a:xfrm>
            <a:prstGeom prst="rect">
              <a:avLst/>
            </a:prstGeom>
          </p:spPr>
          <p:txBody>
            <a:bodyPr>
              <a:spAutoFit/>
            </a:bodyPr>
            <a:lstStyle/>
            <a:p>
              <a:r>
                <a:rPr lang="en-GB" dirty="0" smtClean="0"/>
                <a:t>Time       Velocity(cm/s)</a:t>
              </a:r>
              <a:endParaRPr lang="en-US" dirty="0" smtClean="0"/>
            </a:p>
            <a:p>
              <a:r>
                <a:rPr lang="en-US" dirty="0" smtClean="0"/>
                <a:t>0	0</a:t>
              </a:r>
            </a:p>
            <a:p>
              <a:r>
                <a:rPr lang="en-US" dirty="0" smtClean="0"/>
                <a:t>1	0.5</a:t>
              </a:r>
            </a:p>
            <a:p>
              <a:r>
                <a:rPr lang="en-US" dirty="0" smtClean="0"/>
                <a:t>2	1</a:t>
              </a:r>
            </a:p>
            <a:p>
              <a:r>
                <a:rPr lang="en-US" dirty="0" smtClean="0"/>
                <a:t>3	1.5</a:t>
              </a:r>
            </a:p>
            <a:p>
              <a:r>
                <a:rPr lang="en-US" dirty="0" smtClean="0"/>
                <a:t>4	2</a:t>
              </a:r>
            </a:p>
            <a:p>
              <a:r>
                <a:rPr lang="en-US" dirty="0" smtClean="0"/>
                <a:t>5	2.5</a:t>
              </a:r>
            </a:p>
            <a:p>
              <a:r>
                <a:rPr lang="en-US" dirty="0" smtClean="0"/>
                <a:t>6	3</a:t>
              </a:r>
              <a:endParaRPr lang="en-US" dirty="0"/>
            </a:p>
          </p:txBody>
        </p:sp>
        <p:graphicFrame>
          <p:nvGraphicFramePr>
            <p:cNvPr id="22531" name="Object 3"/>
            <p:cNvGraphicFramePr>
              <a:graphicFrameLocks noChangeAspect="1"/>
            </p:cNvGraphicFramePr>
            <p:nvPr/>
          </p:nvGraphicFramePr>
          <p:xfrm>
            <a:off x="1928794" y="3071810"/>
            <a:ext cx="4022725" cy="3108325"/>
          </p:xfrm>
          <a:graphic>
            <a:graphicData uri="http://schemas.openxmlformats.org/presentationml/2006/ole">
              <p:oleObj spid="_x0000_s29698" name="Graph" r:id="rId3" imgW="4023360" imgH="3108960" progId="Origin50.Graph">
                <p:embed/>
              </p:oleObj>
            </a:graphicData>
          </a:graphic>
        </p:graphicFrame>
      </p:grpSp>
      <p:grpSp>
        <p:nvGrpSpPr>
          <p:cNvPr id="3" name="Group 13"/>
          <p:cNvGrpSpPr/>
          <p:nvPr/>
        </p:nvGrpSpPr>
        <p:grpSpPr>
          <a:xfrm>
            <a:off x="142844" y="142852"/>
            <a:ext cx="5737237" cy="3179763"/>
            <a:chOff x="142844" y="142852"/>
            <a:chExt cx="5737237" cy="3179763"/>
          </a:xfrm>
        </p:grpSpPr>
        <p:sp>
          <p:nvSpPr>
            <p:cNvPr id="5" name="Rectangle 4"/>
            <p:cNvSpPr/>
            <p:nvPr/>
          </p:nvSpPr>
          <p:spPr>
            <a:xfrm>
              <a:off x="142844" y="142852"/>
              <a:ext cx="2857504" cy="2308324"/>
            </a:xfrm>
            <a:prstGeom prst="rect">
              <a:avLst/>
            </a:prstGeom>
          </p:spPr>
          <p:txBody>
            <a:bodyPr wrap="square">
              <a:spAutoFit/>
            </a:bodyPr>
            <a:lstStyle/>
            <a:p>
              <a:r>
                <a:rPr lang="en-GB" dirty="0" smtClean="0"/>
                <a:t>Time (s)  Displacement(cm)</a:t>
              </a:r>
              <a:endParaRPr lang="en-US" dirty="0" smtClean="0"/>
            </a:p>
            <a:p>
              <a:r>
                <a:rPr lang="en-US" dirty="0" smtClean="0"/>
                <a:t>0	0</a:t>
              </a:r>
            </a:p>
            <a:p>
              <a:r>
                <a:rPr lang="en-US" dirty="0" smtClean="0"/>
                <a:t>1	0.5</a:t>
              </a:r>
            </a:p>
            <a:p>
              <a:r>
                <a:rPr lang="en-US" dirty="0" smtClean="0"/>
                <a:t>2	1.5</a:t>
              </a:r>
            </a:p>
            <a:p>
              <a:r>
                <a:rPr lang="en-US" dirty="0" smtClean="0"/>
                <a:t>3	3</a:t>
              </a:r>
            </a:p>
            <a:p>
              <a:r>
                <a:rPr lang="en-US" dirty="0" smtClean="0"/>
                <a:t>4	5</a:t>
              </a:r>
            </a:p>
            <a:p>
              <a:r>
                <a:rPr lang="en-US" dirty="0" smtClean="0"/>
                <a:t>5	7.5</a:t>
              </a:r>
            </a:p>
            <a:p>
              <a:r>
                <a:rPr lang="en-US" dirty="0" smtClean="0"/>
                <a:t>6	10.5</a:t>
              </a:r>
              <a:endParaRPr lang="en-US" dirty="0"/>
            </a:p>
          </p:txBody>
        </p:sp>
        <p:graphicFrame>
          <p:nvGraphicFramePr>
            <p:cNvPr id="22532" name="Object 4"/>
            <p:cNvGraphicFramePr>
              <a:graphicFrameLocks noChangeAspect="1"/>
            </p:cNvGraphicFramePr>
            <p:nvPr/>
          </p:nvGraphicFramePr>
          <p:xfrm>
            <a:off x="1857356" y="214290"/>
            <a:ext cx="4022725" cy="3108325"/>
          </p:xfrm>
          <a:graphic>
            <a:graphicData uri="http://schemas.openxmlformats.org/presentationml/2006/ole">
              <p:oleObj spid="_x0000_s29699" name="Graph" r:id="rId4" imgW="4023360" imgH="3108960" progId="Origin50.Graph">
                <p:embed/>
              </p:oleObj>
            </a:graphicData>
          </a:graphic>
        </p:graphicFrame>
      </p:grpSp>
      <p:grpSp>
        <p:nvGrpSpPr>
          <p:cNvPr id="6" name="Group 15"/>
          <p:cNvGrpSpPr/>
          <p:nvPr/>
        </p:nvGrpSpPr>
        <p:grpSpPr>
          <a:xfrm>
            <a:off x="5500694" y="785794"/>
            <a:ext cx="5143504" cy="5394341"/>
            <a:chOff x="5500694" y="785794"/>
            <a:chExt cx="5143504" cy="5394341"/>
          </a:xfrm>
        </p:grpSpPr>
        <p:sp>
          <p:nvSpPr>
            <p:cNvPr id="10" name="Rectangle 9"/>
            <p:cNvSpPr/>
            <p:nvPr/>
          </p:nvSpPr>
          <p:spPr>
            <a:xfrm>
              <a:off x="6072198" y="785794"/>
              <a:ext cx="4572000" cy="2031325"/>
            </a:xfrm>
            <a:prstGeom prst="rect">
              <a:avLst/>
            </a:prstGeom>
          </p:spPr>
          <p:txBody>
            <a:bodyPr>
              <a:spAutoFit/>
            </a:bodyPr>
            <a:lstStyle/>
            <a:p>
              <a:r>
                <a:rPr lang="en-GB" dirty="0" smtClean="0"/>
                <a:t>Time (s)   Acceleration(cm/s</a:t>
              </a:r>
              <a:r>
                <a:rPr lang="en-GB" baseline="30000" dirty="0" smtClean="0"/>
                <a:t>2</a:t>
              </a:r>
              <a:r>
                <a:rPr lang="en-GB" dirty="0" smtClean="0"/>
                <a:t> )</a:t>
              </a:r>
              <a:endParaRPr lang="en-GB" baseline="30000" dirty="0" smtClean="0"/>
            </a:p>
            <a:p>
              <a:endParaRPr lang="en-US" dirty="0" smtClean="0"/>
            </a:p>
            <a:p>
              <a:r>
                <a:rPr lang="en-US" dirty="0" smtClean="0"/>
                <a:t>2	0.5</a:t>
              </a:r>
            </a:p>
            <a:p>
              <a:r>
                <a:rPr lang="en-US" dirty="0" smtClean="0"/>
                <a:t>3	0.5</a:t>
              </a:r>
            </a:p>
            <a:p>
              <a:r>
                <a:rPr lang="en-US" dirty="0" smtClean="0"/>
                <a:t>4	0.5</a:t>
              </a:r>
            </a:p>
            <a:p>
              <a:r>
                <a:rPr lang="en-US" dirty="0" smtClean="0"/>
                <a:t>5	0.5</a:t>
              </a:r>
            </a:p>
            <a:p>
              <a:r>
                <a:rPr lang="en-US" dirty="0" smtClean="0"/>
                <a:t>6	0.5</a:t>
              </a:r>
              <a:endParaRPr lang="en-US" dirty="0"/>
            </a:p>
          </p:txBody>
        </p:sp>
        <p:graphicFrame>
          <p:nvGraphicFramePr>
            <p:cNvPr id="22533" name="Object 5"/>
            <p:cNvGraphicFramePr>
              <a:graphicFrameLocks noChangeAspect="1"/>
            </p:cNvGraphicFramePr>
            <p:nvPr/>
          </p:nvGraphicFramePr>
          <p:xfrm>
            <a:off x="5500694" y="3071810"/>
            <a:ext cx="4022725" cy="3108325"/>
          </p:xfrm>
          <a:graphic>
            <a:graphicData uri="http://schemas.openxmlformats.org/presentationml/2006/ole">
              <p:oleObj spid="_x0000_s29700" name="Graph" r:id="rId5" imgW="4023360" imgH="3108960" progId="Origin50.Graph">
                <p:embed/>
              </p:oleObj>
            </a:graphicData>
          </a:graphic>
        </p:graphicFrame>
        <p:cxnSp>
          <p:nvCxnSpPr>
            <p:cNvPr id="13" name="Straight Arrow Connector 12"/>
            <p:cNvCxnSpPr/>
            <p:nvPr/>
          </p:nvCxnSpPr>
          <p:spPr>
            <a:xfrm rot="5400000">
              <a:off x="7179487" y="3178967"/>
              <a:ext cx="500066" cy="158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14282" y="928670"/>
            <a:ext cx="8303654" cy="5647162"/>
          </a:xfrm>
          <a:prstGeom prst="rect">
            <a:avLst/>
          </a:prstGeom>
          <a:noFill/>
          <a:ln w="9525">
            <a:noFill/>
            <a:miter lim="800000"/>
            <a:headEnd/>
            <a:tailEnd/>
          </a:ln>
          <a:effectLst/>
        </p:spPr>
      </p:pic>
      <p:sp>
        <p:nvSpPr>
          <p:cNvPr id="3" name="TextBox 2"/>
          <p:cNvSpPr txBox="1"/>
          <p:nvPr/>
        </p:nvSpPr>
        <p:spPr>
          <a:xfrm>
            <a:off x="4357686" y="214290"/>
            <a:ext cx="1243417" cy="646331"/>
          </a:xfrm>
          <a:prstGeom prst="rect">
            <a:avLst/>
          </a:prstGeom>
          <a:noFill/>
        </p:spPr>
        <p:txBody>
          <a:bodyPr wrap="none" rtlCol="0">
            <a:spAutoFit/>
          </a:bodyPr>
          <a:lstStyle/>
          <a:p>
            <a:r>
              <a:rPr lang="en-GB" sz="3600" dirty="0" smtClean="0"/>
              <a:t>Force</a:t>
            </a:r>
            <a:endParaRPr lang="en-US" sz="3600"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285720" y="214290"/>
            <a:ext cx="8463022" cy="634726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575646" y="428604"/>
            <a:ext cx="8139757" cy="611119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t="14407"/>
          <a:stretch>
            <a:fillRect/>
          </a:stretch>
        </p:blipFill>
        <p:spPr bwMode="auto">
          <a:xfrm>
            <a:off x="714348" y="500042"/>
            <a:ext cx="7925443" cy="509303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76221" y="357166"/>
            <a:ext cx="8239183" cy="6179387"/>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t="11594"/>
          <a:stretch>
            <a:fillRect/>
          </a:stretch>
        </p:blipFill>
        <p:spPr bwMode="auto">
          <a:xfrm>
            <a:off x="571472" y="571480"/>
            <a:ext cx="8215338" cy="5447124"/>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071538" y="1357298"/>
            <a:ext cx="8072462" cy="4459088"/>
            <a:chOff x="1071538" y="214290"/>
            <a:chExt cx="8072462" cy="4459088"/>
          </a:xfrm>
        </p:grpSpPr>
        <p:sp>
          <p:nvSpPr>
            <p:cNvPr id="5" name="Rectangle 4"/>
            <p:cNvSpPr/>
            <p:nvPr/>
          </p:nvSpPr>
          <p:spPr>
            <a:xfrm>
              <a:off x="1071538" y="214290"/>
              <a:ext cx="7858180" cy="1815882"/>
            </a:xfrm>
            <a:prstGeom prst="rect">
              <a:avLst/>
            </a:prstGeom>
          </p:spPr>
          <p:txBody>
            <a:bodyPr wrap="square">
              <a:spAutoFit/>
            </a:bodyPr>
            <a:lstStyle/>
            <a:p>
              <a:pPr algn="just">
                <a:buFont typeface="Wingdings" pitchFamily="2" charset="2"/>
                <a:buChar char="v"/>
              </a:pPr>
              <a:r>
                <a:rPr lang="en-US" sz="2800" dirty="0" smtClean="0"/>
                <a:t> Torque is kind of like the rotational, twisty version of force: if we apply a net torque to something, it will have an angular acceleration, which means that its angular velocity will change.</a:t>
              </a:r>
              <a:endParaRPr lang="en-US" sz="2800" dirty="0"/>
            </a:p>
          </p:txBody>
        </p:sp>
        <p:sp>
          <p:nvSpPr>
            <p:cNvPr id="6" name="Rectangle 5"/>
            <p:cNvSpPr/>
            <p:nvPr/>
          </p:nvSpPr>
          <p:spPr>
            <a:xfrm>
              <a:off x="1071538" y="2143116"/>
              <a:ext cx="5706306" cy="461665"/>
            </a:xfrm>
            <a:prstGeom prst="rect">
              <a:avLst/>
            </a:prstGeom>
          </p:spPr>
          <p:txBody>
            <a:bodyPr wrap="none">
              <a:spAutoFit/>
            </a:bodyPr>
            <a:lstStyle/>
            <a:p>
              <a:pPr>
                <a:buFont typeface="Wingdings" pitchFamily="2" charset="2"/>
                <a:buChar char="v"/>
              </a:pPr>
              <a:r>
                <a:rPr lang="en-US" sz="2400" dirty="0" smtClean="0"/>
                <a:t> Torque is a product of force and distance, </a:t>
              </a:r>
              <a:endParaRPr lang="en-US" sz="2400" dirty="0"/>
            </a:p>
          </p:txBody>
        </p:sp>
        <p:sp>
          <p:nvSpPr>
            <p:cNvPr id="7171" name="Rectangle 3"/>
            <p:cNvSpPr>
              <a:spLocks noChangeArrowheads="1"/>
            </p:cNvSpPr>
            <p:nvPr/>
          </p:nvSpPr>
          <p:spPr bwMode="auto">
            <a:xfrm>
              <a:off x="1142912" y="2857496"/>
              <a:ext cx="8001088"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v"/>
                <a:tabLst/>
              </a:pPr>
              <a:r>
                <a:rPr kumimoji="0" lang="en-US" sz="2800" b="0" i="0" u="none" strike="noStrike" cap="none" normalizeH="0" baseline="0" dirty="0" smtClean="0">
                  <a:ln>
                    <a:noFill/>
                  </a:ln>
                  <a:solidFill>
                    <a:schemeClr val="tx1"/>
                  </a:solidFill>
                  <a:effectLst/>
                  <a:latin typeface="+mj-lt"/>
                  <a:ea typeface="Calibri" pitchFamily="34" charset="0"/>
                  <a:cs typeface="Times New Roman" pitchFamily="18" charset="0"/>
                </a:rPr>
                <a:t> If we have a rigid rod of </a:t>
              </a:r>
              <a:r>
                <a:rPr kumimoji="0" lang="en-US" sz="2800" b="0" i="0" u="none" strike="noStrike" cap="none" normalizeH="0" baseline="0" dirty="0" err="1" smtClean="0">
                  <a:ln>
                    <a:noFill/>
                  </a:ln>
                  <a:solidFill>
                    <a:schemeClr val="tx1"/>
                  </a:solidFill>
                  <a:effectLst/>
                  <a:latin typeface="+mj-lt"/>
                  <a:ea typeface="Calibri" pitchFamily="34" charset="0"/>
                  <a:cs typeface="Times New Roman" pitchFamily="18" charset="0"/>
                </a:rPr>
                <a:t>lenth</a:t>
              </a:r>
              <a:r>
                <a:rPr kumimoji="0" lang="en-US" sz="2800" b="0" i="0" u="none" strike="noStrike" cap="none" normalizeH="0" baseline="0" dirty="0" smtClean="0">
                  <a:ln>
                    <a:noFill/>
                  </a:ln>
                  <a:solidFill>
                    <a:schemeClr val="tx1"/>
                  </a:solidFill>
                  <a:effectLst/>
                  <a:latin typeface="+mj-lt"/>
                  <a:ea typeface="Calibri" pitchFamily="34" charset="0"/>
                  <a:cs typeface="Times New Roman" pitchFamily="18" charset="0"/>
                </a:rPr>
                <a:t> r connected to an axle or pivot point on one end and apply a force F perpendicularly to the rod, we will get a torque of.</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mj-lt"/>
                <a:cs typeface="Arial" pitchFamily="34" charset="0"/>
              </a:endParaRPr>
            </a:p>
          </p:txBody>
        </p:sp>
      </p:grpSp>
      <p:sp>
        <p:nvSpPr>
          <p:cNvPr id="10" name="TextBox 9"/>
          <p:cNvSpPr txBox="1"/>
          <p:nvPr/>
        </p:nvSpPr>
        <p:spPr>
          <a:xfrm>
            <a:off x="4071934" y="357166"/>
            <a:ext cx="1878015" cy="707886"/>
          </a:xfrm>
          <a:prstGeom prst="rect">
            <a:avLst/>
          </a:prstGeom>
          <a:noFill/>
        </p:spPr>
        <p:txBody>
          <a:bodyPr wrap="none" rtlCol="0">
            <a:spAutoFit/>
          </a:bodyPr>
          <a:lstStyle/>
          <a:p>
            <a:r>
              <a:rPr lang="en-GB" sz="4000" b="1" dirty="0" smtClean="0"/>
              <a:t>Torque</a:t>
            </a:r>
            <a:endParaRPr lang="en-US" sz="4000" b="1" dirty="0"/>
          </a:p>
        </p:txBody>
      </p:sp>
      <p:sp>
        <p:nvSpPr>
          <p:cNvPr id="7" name="Footer Placeholder 6"/>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srcRect/>
          <a:stretch>
            <a:fillRect/>
          </a:stretch>
        </p:blipFill>
        <p:spPr bwMode="auto">
          <a:xfrm>
            <a:off x="2357422" y="357166"/>
            <a:ext cx="4698205" cy="5843576"/>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571480"/>
            <a:ext cx="7498080" cy="785794"/>
          </a:xfrm>
        </p:spPr>
        <p:txBody>
          <a:bodyPr/>
          <a:lstStyle/>
          <a:p>
            <a:r>
              <a:rPr lang="en-GB" dirty="0" smtClean="0"/>
              <a:t>References:</a:t>
            </a:r>
            <a:endParaRPr lang="en-US" dirty="0"/>
          </a:p>
        </p:txBody>
      </p:sp>
      <p:sp>
        <p:nvSpPr>
          <p:cNvPr id="3" name="Content Placeholder 2"/>
          <p:cNvSpPr>
            <a:spLocks noGrp="1"/>
          </p:cNvSpPr>
          <p:nvPr>
            <p:ph idx="1"/>
          </p:nvPr>
        </p:nvSpPr>
        <p:spPr>
          <a:xfrm>
            <a:off x="571440" y="1428736"/>
            <a:ext cx="8572560" cy="4357718"/>
          </a:xfrm>
        </p:spPr>
        <p:txBody>
          <a:bodyPr>
            <a:normAutofit/>
          </a:bodyPr>
          <a:lstStyle/>
          <a:p>
            <a:pPr lvl="0"/>
            <a:r>
              <a:rPr lang="en-US" sz="2400" dirty="0" err="1" smtClean="0"/>
              <a:t>Rindler</a:t>
            </a:r>
            <a:r>
              <a:rPr lang="en-US" sz="2400" dirty="0" smtClean="0"/>
              <a:t>, Wolfgang. Relativity: Special, General, and Cosmological. New York: Oxford University Press USA, 2006.</a:t>
            </a:r>
          </a:p>
          <a:p>
            <a:pPr lvl="0"/>
            <a:r>
              <a:rPr lang="en-US" sz="2400" dirty="0" err="1" smtClean="0"/>
              <a:t>Serway</a:t>
            </a:r>
            <a:r>
              <a:rPr lang="en-US" sz="2400" dirty="0" smtClean="0"/>
              <a:t>, Raymond A. and Jerry S. </a:t>
            </a:r>
            <a:r>
              <a:rPr lang="en-US" sz="2400" dirty="0" err="1" smtClean="0"/>
              <a:t>Faughn</a:t>
            </a:r>
            <a:r>
              <a:rPr lang="en-US" sz="2400" dirty="0" smtClean="0"/>
              <a:t>. College Physics. vol. 1. Belmont, CA: Brooks Cole, 2005.</a:t>
            </a:r>
          </a:p>
          <a:p>
            <a:pPr lvl="0"/>
            <a:r>
              <a:rPr lang="en-US" sz="2400" dirty="0" err="1" smtClean="0"/>
              <a:t>Touger</a:t>
            </a:r>
            <a:r>
              <a:rPr lang="en-US" sz="2400" dirty="0" smtClean="0"/>
              <a:t>, Jerold. Introductory Physics: Building Understanding. New York: John Wiley &amp; Sons, 2006.</a:t>
            </a:r>
          </a:p>
          <a:p>
            <a:pPr lvl="0"/>
            <a:r>
              <a:rPr lang="en-US" sz="2400" dirty="0" smtClean="0"/>
              <a:t>Robert Gardner, The Gale Encyclopedia of Science</a:t>
            </a:r>
          </a:p>
          <a:p>
            <a:pPr lvl="0"/>
            <a:r>
              <a:rPr lang="en-US" sz="2400" u="sng" dirty="0" smtClean="0">
                <a:hlinkClick r:id="rId3"/>
              </a:rPr>
              <a:t>http://hyperphysics.phy-astr.gsu.edu/hbase/mi.html#cmi</a:t>
            </a:r>
            <a:endParaRPr lang="en-US" sz="2400" u="sng" dirty="0" smtClean="0"/>
          </a:p>
          <a:p>
            <a:pPr lvl="0"/>
            <a:r>
              <a:rPr lang="en-US" sz="2400" dirty="0" smtClean="0"/>
              <a:t>Pololu%20-%20Force%20and%20torque.html</a:t>
            </a:r>
            <a:endParaRPr lang="en-US" sz="2400" u="sng" dirty="0" smtClean="0"/>
          </a:p>
          <a:p>
            <a:endParaRPr lang="en-US" sz="2800" dirty="0" smtClean="0"/>
          </a:p>
          <a:p>
            <a:pPr lvl="0">
              <a:buNone/>
            </a:pPr>
            <a:endParaRPr lang="en-US" dirty="0"/>
          </a:p>
        </p:txBody>
      </p:sp>
      <p:sp>
        <p:nvSpPr>
          <p:cNvPr id="4" name="Footer Placeholder 3"/>
          <p:cNvSpPr>
            <a:spLocks noGrp="1"/>
          </p:cNvSpPr>
          <p:nvPr>
            <p:ph type="ftr" sz="quarter" idx="11"/>
          </p:nvPr>
        </p:nvSpPr>
        <p:spPr/>
        <p:txBody>
          <a:bodyPr/>
          <a:lstStyle/>
          <a:p>
            <a:r>
              <a:rPr lang="en-US" smtClean="0"/>
              <a:t>Dr.K.Vaideki, PSG CT</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grpSp>
        <p:nvGrpSpPr>
          <p:cNvPr id="16" name="Group 15"/>
          <p:cNvGrpSpPr/>
          <p:nvPr/>
        </p:nvGrpSpPr>
        <p:grpSpPr>
          <a:xfrm>
            <a:off x="0" y="214290"/>
            <a:ext cx="6369034" cy="3154362"/>
            <a:chOff x="0" y="214290"/>
            <a:chExt cx="6369034" cy="3154362"/>
          </a:xfrm>
        </p:grpSpPr>
        <p:sp>
          <p:nvSpPr>
            <p:cNvPr id="5" name="Rectangle 4"/>
            <p:cNvSpPr/>
            <p:nvPr/>
          </p:nvSpPr>
          <p:spPr>
            <a:xfrm>
              <a:off x="0" y="357166"/>
              <a:ext cx="2928926" cy="2308324"/>
            </a:xfrm>
            <a:prstGeom prst="rect">
              <a:avLst/>
            </a:prstGeom>
          </p:spPr>
          <p:txBody>
            <a:bodyPr wrap="square">
              <a:spAutoFit/>
            </a:bodyPr>
            <a:lstStyle/>
            <a:p>
              <a:r>
                <a:rPr lang="en-GB" dirty="0" smtClean="0"/>
                <a:t>Time (s)  Displacement (cm)</a:t>
              </a:r>
              <a:endParaRPr lang="en-US" dirty="0" smtClean="0"/>
            </a:p>
            <a:p>
              <a:r>
                <a:rPr lang="en-US" dirty="0" smtClean="0"/>
                <a:t>0	0</a:t>
              </a:r>
            </a:p>
            <a:p>
              <a:r>
                <a:rPr lang="en-US" dirty="0" smtClean="0"/>
                <a:t>1	0.5</a:t>
              </a:r>
            </a:p>
            <a:p>
              <a:r>
                <a:rPr lang="en-US" dirty="0" smtClean="0"/>
                <a:t>2	1.3</a:t>
              </a:r>
            </a:p>
            <a:p>
              <a:r>
                <a:rPr lang="en-US" dirty="0" smtClean="0"/>
                <a:t>3	3</a:t>
              </a:r>
            </a:p>
            <a:p>
              <a:r>
                <a:rPr lang="en-US" dirty="0" smtClean="0"/>
                <a:t>4	4.9</a:t>
              </a:r>
            </a:p>
            <a:p>
              <a:r>
                <a:rPr lang="en-US" dirty="0" smtClean="0"/>
                <a:t>5	7.6</a:t>
              </a:r>
            </a:p>
            <a:p>
              <a:r>
                <a:rPr lang="en-US" dirty="0" smtClean="0"/>
                <a:t>6	10.9</a:t>
              </a:r>
              <a:endParaRPr lang="en-US" dirty="0"/>
            </a:p>
          </p:txBody>
        </p:sp>
        <p:graphicFrame>
          <p:nvGraphicFramePr>
            <p:cNvPr id="17409" name="Object 1"/>
            <p:cNvGraphicFramePr>
              <a:graphicFrameLocks noChangeAspect="1"/>
            </p:cNvGraphicFramePr>
            <p:nvPr/>
          </p:nvGraphicFramePr>
          <p:xfrm>
            <a:off x="2285984" y="214290"/>
            <a:ext cx="4083050" cy="3154362"/>
          </p:xfrm>
          <a:graphic>
            <a:graphicData uri="http://schemas.openxmlformats.org/presentationml/2006/ole">
              <p:oleObj spid="_x0000_s17409" name="Graph" r:id="rId3" imgW="4023360" imgH="3108960" progId="Origin50.Graph">
                <p:embed/>
              </p:oleObj>
            </a:graphicData>
          </a:graphic>
        </p:graphicFrame>
      </p:grpSp>
      <p:grpSp>
        <p:nvGrpSpPr>
          <p:cNvPr id="17" name="Group 16"/>
          <p:cNvGrpSpPr/>
          <p:nvPr/>
        </p:nvGrpSpPr>
        <p:grpSpPr>
          <a:xfrm>
            <a:off x="142844" y="3000372"/>
            <a:ext cx="6237303" cy="3108325"/>
            <a:chOff x="142844" y="3000372"/>
            <a:chExt cx="6237303" cy="3108325"/>
          </a:xfrm>
        </p:grpSpPr>
        <p:graphicFrame>
          <p:nvGraphicFramePr>
            <p:cNvPr id="17410" name="Object 2"/>
            <p:cNvGraphicFramePr>
              <a:graphicFrameLocks noChangeAspect="1"/>
            </p:cNvGraphicFramePr>
            <p:nvPr/>
          </p:nvGraphicFramePr>
          <p:xfrm>
            <a:off x="2357422" y="3000372"/>
            <a:ext cx="4022725" cy="3108325"/>
          </p:xfrm>
          <a:graphic>
            <a:graphicData uri="http://schemas.openxmlformats.org/presentationml/2006/ole">
              <p:oleObj spid="_x0000_s17410" name="Graph" r:id="rId4" imgW="4023360" imgH="3108960" progId="Origin50.Graph">
                <p:embed/>
              </p:oleObj>
            </a:graphicData>
          </a:graphic>
        </p:graphicFrame>
        <p:sp>
          <p:nvSpPr>
            <p:cNvPr id="10" name="Rectangle 9"/>
            <p:cNvSpPr/>
            <p:nvPr/>
          </p:nvSpPr>
          <p:spPr>
            <a:xfrm>
              <a:off x="142844" y="3071810"/>
              <a:ext cx="4572000" cy="2308324"/>
            </a:xfrm>
            <a:prstGeom prst="rect">
              <a:avLst/>
            </a:prstGeom>
          </p:spPr>
          <p:txBody>
            <a:bodyPr>
              <a:spAutoFit/>
            </a:bodyPr>
            <a:lstStyle/>
            <a:p>
              <a:r>
                <a:rPr lang="en-GB" dirty="0" smtClean="0"/>
                <a:t>Time (s)  Velocity (cm/s)</a:t>
              </a:r>
              <a:endParaRPr lang="en-US" dirty="0" smtClean="0"/>
            </a:p>
            <a:p>
              <a:r>
                <a:rPr lang="en-US" dirty="0" smtClean="0"/>
                <a:t>0	0</a:t>
              </a:r>
            </a:p>
            <a:p>
              <a:r>
                <a:rPr lang="en-US" dirty="0" smtClean="0"/>
                <a:t>1	0.5</a:t>
              </a:r>
            </a:p>
            <a:p>
              <a:r>
                <a:rPr lang="en-US" dirty="0" smtClean="0"/>
                <a:t>2	0.8</a:t>
              </a:r>
            </a:p>
            <a:p>
              <a:r>
                <a:rPr lang="en-US" dirty="0" smtClean="0"/>
                <a:t>3	1.7</a:t>
              </a:r>
            </a:p>
            <a:p>
              <a:r>
                <a:rPr lang="en-US" dirty="0" smtClean="0"/>
                <a:t>4	1.9</a:t>
              </a:r>
            </a:p>
            <a:p>
              <a:r>
                <a:rPr lang="en-US" dirty="0" smtClean="0"/>
                <a:t>5	2.7</a:t>
              </a:r>
            </a:p>
            <a:p>
              <a:r>
                <a:rPr lang="en-US" dirty="0" smtClean="0"/>
                <a:t>6	3.3</a:t>
              </a:r>
              <a:endParaRPr lang="en-US" dirty="0"/>
            </a:p>
          </p:txBody>
        </p:sp>
      </p:grpSp>
      <p:grpSp>
        <p:nvGrpSpPr>
          <p:cNvPr id="18" name="Group 17"/>
          <p:cNvGrpSpPr/>
          <p:nvPr/>
        </p:nvGrpSpPr>
        <p:grpSpPr>
          <a:xfrm>
            <a:off x="5572132" y="785794"/>
            <a:ext cx="5072066" cy="5322903"/>
            <a:chOff x="5572132" y="785794"/>
            <a:chExt cx="5072066" cy="5322903"/>
          </a:xfrm>
        </p:grpSpPr>
        <p:sp>
          <p:nvSpPr>
            <p:cNvPr id="12" name="Rectangle 11"/>
            <p:cNvSpPr/>
            <p:nvPr/>
          </p:nvSpPr>
          <p:spPr>
            <a:xfrm>
              <a:off x="6072198" y="785794"/>
              <a:ext cx="4572000" cy="1754326"/>
            </a:xfrm>
            <a:prstGeom prst="rect">
              <a:avLst/>
            </a:prstGeom>
          </p:spPr>
          <p:txBody>
            <a:bodyPr>
              <a:spAutoFit/>
            </a:bodyPr>
            <a:lstStyle/>
            <a:p>
              <a:r>
                <a:rPr lang="en-GB" dirty="0" smtClean="0"/>
                <a:t>Time (s)  Acceleration(cm/s</a:t>
              </a:r>
              <a:r>
                <a:rPr lang="en-GB" baseline="30000" dirty="0" smtClean="0"/>
                <a:t>2</a:t>
              </a:r>
              <a:r>
                <a:rPr lang="en-GB" dirty="0" smtClean="0"/>
                <a:t>)</a:t>
              </a:r>
              <a:endParaRPr lang="en-US" dirty="0" smtClean="0"/>
            </a:p>
            <a:p>
              <a:r>
                <a:rPr lang="en-US" dirty="0" smtClean="0"/>
                <a:t>2	0.3</a:t>
              </a:r>
            </a:p>
            <a:p>
              <a:r>
                <a:rPr lang="en-US" dirty="0" smtClean="0"/>
                <a:t>3	0.9</a:t>
              </a:r>
            </a:p>
            <a:p>
              <a:r>
                <a:rPr lang="en-US" dirty="0" smtClean="0"/>
                <a:t>4	0.2</a:t>
              </a:r>
            </a:p>
            <a:p>
              <a:r>
                <a:rPr lang="en-US" dirty="0" smtClean="0"/>
                <a:t>5	0.8</a:t>
              </a:r>
            </a:p>
            <a:p>
              <a:r>
                <a:rPr lang="en-US" dirty="0" smtClean="0"/>
                <a:t>6	0.6</a:t>
              </a:r>
              <a:endParaRPr lang="en-US" dirty="0"/>
            </a:p>
          </p:txBody>
        </p:sp>
        <p:graphicFrame>
          <p:nvGraphicFramePr>
            <p:cNvPr id="17411" name="Object 3"/>
            <p:cNvGraphicFramePr>
              <a:graphicFrameLocks noChangeAspect="1"/>
            </p:cNvGraphicFramePr>
            <p:nvPr/>
          </p:nvGraphicFramePr>
          <p:xfrm>
            <a:off x="5572132" y="3000372"/>
            <a:ext cx="4022725" cy="3108325"/>
          </p:xfrm>
          <a:graphic>
            <a:graphicData uri="http://schemas.openxmlformats.org/presentationml/2006/ole">
              <p:oleObj spid="_x0000_s17411" name="Graph" r:id="rId5" imgW="4023360" imgH="3108960" progId="Origin50.Graph">
                <p:embed/>
              </p:oleObj>
            </a:graphicData>
          </a:graphic>
        </p:graphicFrame>
        <p:cxnSp>
          <p:nvCxnSpPr>
            <p:cNvPr id="15" name="Straight Arrow Connector 14"/>
            <p:cNvCxnSpPr/>
            <p:nvPr/>
          </p:nvCxnSpPr>
          <p:spPr>
            <a:xfrm rot="5400000">
              <a:off x="7250925" y="2893215"/>
              <a:ext cx="500066" cy="158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sp>
        <p:nvSpPr>
          <p:cNvPr id="5" name="Title 1"/>
          <p:cNvSpPr>
            <a:spLocks noGrp="1"/>
          </p:cNvSpPr>
          <p:nvPr>
            <p:ph type="title"/>
          </p:nvPr>
        </p:nvSpPr>
        <p:spPr>
          <a:xfrm>
            <a:off x="1214414" y="142852"/>
            <a:ext cx="7498080" cy="439718"/>
          </a:xfrm>
        </p:spPr>
        <p:txBody>
          <a:bodyPr>
            <a:normAutofit fontScale="90000"/>
          </a:bodyPr>
          <a:lstStyle/>
          <a:p>
            <a:r>
              <a:rPr lang="en-GB" sz="2000" b="1" dirty="0" smtClean="0"/>
              <a:t>Positive displacement, positive velocity and negative acceleration</a:t>
            </a:r>
            <a:endParaRPr lang="en-US" sz="2000" b="1" dirty="0"/>
          </a:p>
        </p:txBody>
      </p:sp>
      <p:grpSp>
        <p:nvGrpSpPr>
          <p:cNvPr id="8" name="Group 7"/>
          <p:cNvGrpSpPr/>
          <p:nvPr/>
        </p:nvGrpSpPr>
        <p:grpSpPr>
          <a:xfrm>
            <a:off x="72192" y="2285992"/>
            <a:ext cx="8880478" cy="3465515"/>
            <a:chOff x="72192" y="2285992"/>
            <a:chExt cx="8880478" cy="3465515"/>
          </a:xfrm>
        </p:grpSpPr>
        <p:graphicFrame>
          <p:nvGraphicFramePr>
            <p:cNvPr id="30722" name="Object 2"/>
            <p:cNvGraphicFramePr>
              <a:graphicFrameLocks noChangeAspect="1"/>
            </p:cNvGraphicFramePr>
            <p:nvPr/>
          </p:nvGraphicFramePr>
          <p:xfrm>
            <a:off x="4467678" y="2285992"/>
            <a:ext cx="4484992" cy="3465515"/>
          </p:xfrm>
          <a:graphic>
            <a:graphicData uri="http://schemas.openxmlformats.org/presentationml/2006/ole">
              <p:oleObj spid="_x0000_s32770" name="Graph" r:id="rId3" imgW="4023360" imgH="3108960" progId="Origin50.Graph">
                <p:embed/>
              </p:oleObj>
            </a:graphicData>
          </a:graphic>
        </p:graphicFrame>
        <p:sp>
          <p:nvSpPr>
            <p:cNvPr id="7" name="Rectangle 6"/>
            <p:cNvSpPr/>
            <p:nvPr/>
          </p:nvSpPr>
          <p:spPr>
            <a:xfrm>
              <a:off x="72192" y="2786058"/>
              <a:ext cx="4572000" cy="2585323"/>
            </a:xfrm>
            <a:prstGeom prst="rect">
              <a:avLst/>
            </a:prstGeom>
          </p:spPr>
          <p:txBody>
            <a:bodyPr>
              <a:spAutoFit/>
            </a:bodyPr>
            <a:lstStyle/>
            <a:p>
              <a:r>
                <a:rPr lang="en-GB" dirty="0" smtClean="0"/>
                <a:t>Time (s)   Displacement (cm)</a:t>
              </a:r>
              <a:endParaRPr lang="en-US" dirty="0" smtClean="0"/>
            </a:p>
            <a:p>
              <a:r>
                <a:rPr lang="en-US" dirty="0" smtClean="0"/>
                <a:t>0	0</a:t>
              </a:r>
            </a:p>
            <a:p>
              <a:r>
                <a:rPr lang="en-US" dirty="0" smtClean="0"/>
                <a:t>1	3.5</a:t>
              </a:r>
            </a:p>
            <a:p>
              <a:r>
                <a:rPr lang="en-US" dirty="0" smtClean="0"/>
                <a:t>2	6.5</a:t>
              </a:r>
            </a:p>
            <a:p>
              <a:r>
                <a:rPr lang="en-US" dirty="0" smtClean="0"/>
                <a:t>3	9</a:t>
              </a:r>
            </a:p>
            <a:p>
              <a:r>
                <a:rPr lang="en-US" dirty="0" smtClean="0"/>
                <a:t>4	11</a:t>
              </a:r>
            </a:p>
            <a:p>
              <a:r>
                <a:rPr lang="en-US" dirty="0" smtClean="0"/>
                <a:t>5	12.5</a:t>
              </a:r>
            </a:p>
            <a:p>
              <a:r>
                <a:rPr lang="en-US" dirty="0" smtClean="0"/>
                <a:t>6	13.5</a:t>
              </a:r>
            </a:p>
            <a:p>
              <a:r>
                <a:rPr lang="en-US" dirty="0" smtClean="0"/>
                <a:t>7	14</a:t>
              </a:r>
              <a:endParaRPr lang="en-US" dirty="0"/>
            </a:p>
          </p:txBody>
        </p:sp>
        <p:cxnSp>
          <p:nvCxnSpPr>
            <p:cNvPr id="6" name="Straight Arrow Connector 5"/>
            <p:cNvCxnSpPr/>
            <p:nvPr/>
          </p:nvCxnSpPr>
          <p:spPr>
            <a:xfrm>
              <a:off x="3215432" y="4071942"/>
              <a:ext cx="1214446"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grpSp>
        <p:nvGrpSpPr>
          <p:cNvPr id="2" name="Group 8"/>
          <p:cNvGrpSpPr/>
          <p:nvPr/>
        </p:nvGrpSpPr>
        <p:grpSpPr>
          <a:xfrm>
            <a:off x="108288" y="174424"/>
            <a:ext cx="8343561" cy="3108325"/>
            <a:chOff x="108288" y="571480"/>
            <a:chExt cx="8343561" cy="3108325"/>
          </a:xfrm>
        </p:grpSpPr>
        <p:graphicFrame>
          <p:nvGraphicFramePr>
            <p:cNvPr id="31746" name="Object 2"/>
            <p:cNvGraphicFramePr>
              <a:graphicFrameLocks noChangeAspect="1"/>
            </p:cNvGraphicFramePr>
            <p:nvPr/>
          </p:nvGraphicFramePr>
          <p:xfrm>
            <a:off x="4429124" y="571480"/>
            <a:ext cx="4022725" cy="3108325"/>
          </p:xfrm>
          <a:graphic>
            <a:graphicData uri="http://schemas.openxmlformats.org/presentationml/2006/ole">
              <p:oleObj spid="_x0000_s33794" name="Graph" r:id="rId3" imgW="4023360" imgH="3108960" progId="Origin50.Graph">
                <p:embed/>
              </p:oleObj>
            </a:graphicData>
          </a:graphic>
        </p:graphicFrame>
        <p:sp>
          <p:nvSpPr>
            <p:cNvPr id="6" name="Rectangle 5"/>
            <p:cNvSpPr/>
            <p:nvPr/>
          </p:nvSpPr>
          <p:spPr>
            <a:xfrm>
              <a:off x="108288" y="785794"/>
              <a:ext cx="3106390" cy="2585323"/>
            </a:xfrm>
            <a:prstGeom prst="rect">
              <a:avLst/>
            </a:prstGeom>
          </p:spPr>
          <p:txBody>
            <a:bodyPr wrap="square">
              <a:spAutoFit/>
            </a:bodyPr>
            <a:lstStyle/>
            <a:p>
              <a:r>
                <a:rPr lang="en-GB" dirty="0" smtClean="0"/>
                <a:t>Time (s)  Velocity (cm/s)</a:t>
              </a:r>
              <a:endParaRPr lang="en-US" dirty="0" smtClean="0"/>
            </a:p>
            <a:p>
              <a:r>
                <a:rPr lang="en-US" dirty="0" smtClean="0"/>
                <a:t>0	0</a:t>
              </a:r>
            </a:p>
            <a:p>
              <a:r>
                <a:rPr lang="en-US" dirty="0" smtClean="0"/>
                <a:t>1	3.5</a:t>
              </a:r>
            </a:p>
            <a:p>
              <a:r>
                <a:rPr lang="en-US" dirty="0" smtClean="0"/>
                <a:t>2	3</a:t>
              </a:r>
            </a:p>
            <a:p>
              <a:r>
                <a:rPr lang="en-US" dirty="0" smtClean="0"/>
                <a:t>3	2.5</a:t>
              </a:r>
            </a:p>
            <a:p>
              <a:r>
                <a:rPr lang="en-US" dirty="0" smtClean="0"/>
                <a:t>4	2</a:t>
              </a:r>
            </a:p>
            <a:p>
              <a:r>
                <a:rPr lang="en-US" dirty="0" smtClean="0"/>
                <a:t>5	1.5</a:t>
              </a:r>
            </a:p>
            <a:p>
              <a:r>
                <a:rPr lang="en-US" dirty="0" smtClean="0"/>
                <a:t>6	1</a:t>
              </a:r>
            </a:p>
            <a:p>
              <a:r>
                <a:rPr lang="en-US" dirty="0" smtClean="0"/>
                <a:t>7	0.5</a:t>
              </a:r>
              <a:endParaRPr lang="en-US" dirty="0"/>
            </a:p>
          </p:txBody>
        </p:sp>
        <p:cxnSp>
          <p:nvCxnSpPr>
            <p:cNvPr id="8" name="Straight Arrow Connector 7"/>
            <p:cNvCxnSpPr/>
            <p:nvPr/>
          </p:nvCxnSpPr>
          <p:spPr>
            <a:xfrm>
              <a:off x="3143240" y="1928802"/>
              <a:ext cx="1214446"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12"/>
          <p:cNvGrpSpPr/>
          <p:nvPr/>
        </p:nvGrpSpPr>
        <p:grpSpPr>
          <a:xfrm>
            <a:off x="60160" y="3143248"/>
            <a:ext cx="8391689" cy="3108325"/>
            <a:chOff x="60160" y="3143248"/>
            <a:chExt cx="8391689" cy="3108325"/>
          </a:xfrm>
        </p:grpSpPr>
        <p:graphicFrame>
          <p:nvGraphicFramePr>
            <p:cNvPr id="31747" name="Object 3"/>
            <p:cNvGraphicFramePr>
              <a:graphicFrameLocks noChangeAspect="1"/>
            </p:cNvGraphicFramePr>
            <p:nvPr/>
          </p:nvGraphicFramePr>
          <p:xfrm>
            <a:off x="4429124" y="3143248"/>
            <a:ext cx="4022725" cy="3108325"/>
          </p:xfrm>
          <a:graphic>
            <a:graphicData uri="http://schemas.openxmlformats.org/presentationml/2006/ole">
              <p:oleObj spid="_x0000_s33795" name="Graph" r:id="rId4" imgW="4023360" imgH="3108960" progId="Origin50.Graph">
                <p:embed/>
              </p:oleObj>
            </a:graphicData>
          </a:graphic>
        </p:graphicFrame>
        <p:sp>
          <p:nvSpPr>
            <p:cNvPr id="11" name="Rectangle 10"/>
            <p:cNvSpPr/>
            <p:nvPr/>
          </p:nvSpPr>
          <p:spPr>
            <a:xfrm>
              <a:off x="60160" y="3857628"/>
              <a:ext cx="4572000" cy="2031325"/>
            </a:xfrm>
            <a:prstGeom prst="rect">
              <a:avLst/>
            </a:prstGeom>
          </p:spPr>
          <p:txBody>
            <a:bodyPr>
              <a:spAutoFit/>
            </a:bodyPr>
            <a:lstStyle/>
            <a:p>
              <a:r>
                <a:rPr lang="en-GB" dirty="0" smtClean="0"/>
                <a:t>Time (s)   Acceleration (cm/s</a:t>
              </a:r>
              <a:r>
                <a:rPr lang="en-GB" baseline="30000" dirty="0" smtClean="0"/>
                <a:t>2</a:t>
              </a:r>
              <a:r>
                <a:rPr lang="en-GB" dirty="0" smtClean="0"/>
                <a:t>)</a:t>
              </a:r>
              <a:endParaRPr lang="en-US" dirty="0" smtClean="0"/>
            </a:p>
            <a:p>
              <a:r>
                <a:rPr lang="en-US" dirty="0" smtClean="0"/>
                <a:t>2	-0.5</a:t>
              </a:r>
            </a:p>
            <a:p>
              <a:r>
                <a:rPr lang="en-US" dirty="0" smtClean="0"/>
                <a:t>3	-0.5</a:t>
              </a:r>
            </a:p>
            <a:p>
              <a:r>
                <a:rPr lang="en-US" dirty="0" smtClean="0"/>
                <a:t>4	-0.5</a:t>
              </a:r>
            </a:p>
            <a:p>
              <a:r>
                <a:rPr lang="en-US" dirty="0" smtClean="0"/>
                <a:t>5	-0.5</a:t>
              </a:r>
            </a:p>
            <a:p>
              <a:r>
                <a:rPr lang="en-US" dirty="0" smtClean="0"/>
                <a:t>6	-0.5</a:t>
              </a:r>
            </a:p>
            <a:p>
              <a:r>
                <a:rPr lang="en-US" dirty="0" smtClean="0"/>
                <a:t>7	-0.5</a:t>
              </a:r>
              <a:endParaRPr lang="en-US" dirty="0"/>
            </a:p>
          </p:txBody>
        </p:sp>
        <p:cxnSp>
          <p:nvCxnSpPr>
            <p:cNvPr id="12" name="Straight Arrow Connector 11"/>
            <p:cNvCxnSpPr/>
            <p:nvPr/>
          </p:nvCxnSpPr>
          <p:spPr>
            <a:xfrm>
              <a:off x="3143240" y="4714884"/>
              <a:ext cx="1214446"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Dr.K.Vaideki, PSG CT</a:t>
            </a:r>
            <a:endParaRPr lang="en-US"/>
          </a:p>
        </p:txBody>
      </p:sp>
      <p:graphicFrame>
        <p:nvGraphicFramePr>
          <p:cNvPr id="44034" name="Object 2"/>
          <p:cNvGraphicFramePr>
            <a:graphicFrameLocks noChangeAspect="1"/>
          </p:cNvGraphicFramePr>
          <p:nvPr/>
        </p:nvGraphicFramePr>
        <p:xfrm>
          <a:off x="3286116" y="285728"/>
          <a:ext cx="5572125" cy="4305300"/>
        </p:xfrm>
        <a:graphic>
          <a:graphicData uri="http://schemas.openxmlformats.org/presentationml/2006/ole">
            <p:oleObj spid="_x0000_s44034" name="Graph" r:id="rId3" imgW="4023360" imgH="3108960" progId="Origin50.Graph">
              <p:embed/>
            </p:oleObj>
          </a:graphicData>
        </a:graphic>
      </p:graphicFrame>
      <p:sp>
        <p:nvSpPr>
          <p:cNvPr id="6" name="Rectangle 5"/>
          <p:cNvSpPr/>
          <p:nvPr/>
        </p:nvSpPr>
        <p:spPr>
          <a:xfrm>
            <a:off x="214282" y="642918"/>
            <a:ext cx="2786082" cy="3970318"/>
          </a:xfrm>
          <a:prstGeom prst="rect">
            <a:avLst/>
          </a:prstGeom>
        </p:spPr>
        <p:txBody>
          <a:bodyPr wrap="square">
            <a:spAutoFit/>
          </a:bodyPr>
          <a:lstStyle/>
          <a:p>
            <a:r>
              <a:rPr lang="en-GB" dirty="0" smtClean="0"/>
              <a:t>Time (s)  Displacement(cm)</a:t>
            </a:r>
            <a:endParaRPr lang="en-US" dirty="0" smtClean="0"/>
          </a:p>
          <a:p>
            <a:r>
              <a:rPr lang="en-US" dirty="0" smtClean="0"/>
              <a:t>0	0</a:t>
            </a:r>
          </a:p>
          <a:p>
            <a:r>
              <a:rPr lang="en-US" dirty="0" smtClean="0"/>
              <a:t>1	0.5</a:t>
            </a:r>
          </a:p>
          <a:p>
            <a:r>
              <a:rPr lang="en-US" dirty="0" smtClean="0"/>
              <a:t>2	1.5</a:t>
            </a:r>
          </a:p>
          <a:p>
            <a:r>
              <a:rPr lang="en-US" dirty="0" smtClean="0"/>
              <a:t>3	3</a:t>
            </a:r>
          </a:p>
          <a:p>
            <a:r>
              <a:rPr lang="en-US" dirty="0" smtClean="0"/>
              <a:t>4	5</a:t>
            </a:r>
          </a:p>
          <a:p>
            <a:r>
              <a:rPr lang="en-US" dirty="0" smtClean="0"/>
              <a:t>5	7.5</a:t>
            </a:r>
          </a:p>
          <a:p>
            <a:r>
              <a:rPr lang="en-US" dirty="0" smtClean="0"/>
              <a:t>6	10.5</a:t>
            </a:r>
          </a:p>
          <a:p>
            <a:r>
              <a:rPr lang="en-US" dirty="0" smtClean="0"/>
              <a:t>7	7.5</a:t>
            </a:r>
          </a:p>
          <a:p>
            <a:r>
              <a:rPr lang="en-US" dirty="0" smtClean="0"/>
              <a:t>8	5</a:t>
            </a:r>
          </a:p>
          <a:p>
            <a:r>
              <a:rPr lang="en-US" dirty="0" smtClean="0"/>
              <a:t>9	3</a:t>
            </a:r>
          </a:p>
          <a:p>
            <a:r>
              <a:rPr lang="en-US" dirty="0" smtClean="0"/>
              <a:t>10	1.5</a:t>
            </a:r>
          </a:p>
          <a:p>
            <a:r>
              <a:rPr lang="en-US" dirty="0" smtClean="0"/>
              <a:t>11	0.5</a:t>
            </a:r>
          </a:p>
          <a:p>
            <a:r>
              <a:rPr lang="en-US" dirty="0" smtClean="0"/>
              <a:t>12	0</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1891</TotalTime>
  <Words>2721</Words>
  <Application>Microsoft Office PowerPoint</Application>
  <PresentationFormat>On-screen Show (4:3)</PresentationFormat>
  <Paragraphs>447</Paragraphs>
  <Slides>58</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0" baseType="lpstr">
      <vt:lpstr>Solstice</vt:lpstr>
      <vt:lpstr>Graph</vt:lpstr>
      <vt:lpstr>CHAPTER 1: MECHANICS  Overview</vt:lpstr>
      <vt:lpstr>DISPLACEMENT AND ITS DERIVATIVES</vt:lpstr>
      <vt:lpstr>It’s derivatives............</vt:lpstr>
      <vt:lpstr>Positive displacement, positive velocity and positive acceleration</vt:lpstr>
      <vt:lpstr>Slide 5</vt:lpstr>
      <vt:lpstr>Slide 6</vt:lpstr>
      <vt:lpstr>Positive displacement, positive velocity and negative acceleration</vt:lpstr>
      <vt:lpstr>Slide 8</vt:lpstr>
      <vt:lpstr>Slide 9</vt:lpstr>
      <vt:lpstr>Slide 10</vt:lpstr>
      <vt:lpstr>Slide 11</vt:lpstr>
      <vt:lpstr>Slide 12</vt:lpstr>
      <vt:lpstr>Slide 13</vt:lpstr>
      <vt:lpstr>Slide 14</vt:lpstr>
      <vt:lpstr>Negative velocity and negative acceleration</vt:lpstr>
      <vt:lpstr>Negative velocity and positive acceleration</vt:lpstr>
      <vt:lpstr>Slide 17</vt:lpstr>
      <vt:lpstr>Slide 18</vt:lpstr>
      <vt:lpstr>Where are all these terms applied?</vt:lpstr>
      <vt:lpstr>Slide 20</vt:lpstr>
      <vt:lpstr>Slide 21</vt:lpstr>
      <vt:lpstr>Slide 22</vt:lpstr>
      <vt:lpstr>Just to appreciate the importance of acceleration and jerk , here is a small video for you’ll</vt:lpstr>
      <vt:lpstr>References:</vt:lpstr>
      <vt:lpstr>Equations of Motion  These equations can only be applied when acceleration of a body is constant and motion is linear</vt:lpstr>
      <vt:lpstr>Slide 26</vt:lpstr>
      <vt:lpstr>Slide 27</vt:lpstr>
      <vt:lpstr>Slide 28</vt:lpstr>
      <vt:lpstr>Slide 29</vt:lpstr>
      <vt:lpstr>Questions to ponder:</vt:lpstr>
      <vt:lpstr>Slide 31</vt:lpstr>
      <vt:lpstr>Slide 32</vt:lpstr>
      <vt:lpstr>Slide 33</vt:lpstr>
      <vt:lpstr>Slide 34</vt:lpstr>
      <vt:lpstr>Slide 35</vt:lpstr>
      <vt:lpstr>Slide 36</vt:lpstr>
      <vt:lpstr>GENERALIZED COORDINATES</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MECHANICS</dc:title>
  <dc:creator>admin</dc:creator>
  <cp:lastModifiedBy>KV</cp:lastModifiedBy>
  <cp:revision>159</cp:revision>
  <dcterms:created xsi:type="dcterms:W3CDTF">2020-08-27T11:11:29Z</dcterms:created>
  <dcterms:modified xsi:type="dcterms:W3CDTF">2021-09-20T05:38:29Z</dcterms:modified>
</cp:coreProperties>
</file>